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318" r:id="rId39"/>
    <p:sldId id="296" r:id="rId40"/>
    <p:sldId id="321" r:id="rId41"/>
    <p:sldId id="322" r:id="rId42"/>
    <p:sldId id="323" r:id="rId43"/>
    <p:sldId id="324" r:id="rId44"/>
    <p:sldId id="288" r:id="rId45"/>
    <p:sldId id="289" r:id="rId46"/>
    <p:sldId id="320" r:id="rId47"/>
    <p:sldId id="274" r:id="rId48"/>
    <p:sldId id="2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121619"/>
    <a:srgbClr val="0B49CB"/>
    <a:srgbClr val="F2F4F8"/>
    <a:srgbClr val="1C7DDB"/>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8"/>
    <p:restoredTop sz="85170"/>
  </p:normalViewPr>
  <p:slideViewPr>
    <p:cSldViewPr snapToGrid="0" snapToObjects="1">
      <p:cViewPr varScale="1">
        <p:scale>
          <a:sx n="108" d="100"/>
          <a:sy n="108" d="100"/>
        </p:scale>
        <p:origin x="1600"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8/26/25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8/26/25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8/26/25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8/26/25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8/26/25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8/26/25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8/26/25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8/26/25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8/26/25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8/26/25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8/26/25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8/26/25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923330"/>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Randy Otoo</a:t>
            </a:r>
          </a:p>
          <a:p>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08/18/25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1288"/>
            <a:ext cx="8975652" cy="4108863"/>
          </a:xfrm>
          <a:prstGeom prst="rect">
            <a:avLst/>
          </a:prstGeom>
        </p:spPr>
        <p:txBody>
          <a:bodyPr/>
          <a:lstStyle/>
          <a:p>
            <a:r>
              <a:rPr lang="en-US" sz="2000" dirty="0">
                <a:solidFill>
                  <a:schemeClr val="accent3">
                    <a:lumMod val="25000"/>
                  </a:schemeClr>
                </a:solidFill>
                <a:latin typeface="Abadi" panose="020B0604020104020204" pitchFamily="34" charset="0"/>
              </a:rPr>
              <a:t>Identified and replaced missing values with mean </a:t>
            </a:r>
            <a:r>
              <a:rPr lang="en-US" sz="2000" dirty="0" err="1">
                <a:solidFill>
                  <a:schemeClr val="accent3">
                    <a:lumMod val="25000"/>
                  </a:schemeClr>
                </a:solidFill>
                <a:latin typeface="Abadi" panose="020B0604020104020204" pitchFamily="34" charset="0"/>
              </a:rPr>
              <a:t>eg.</a:t>
            </a:r>
            <a:r>
              <a:rPr lang="en-US" sz="2000" dirty="0">
                <a:solidFill>
                  <a:schemeClr val="accent3">
                    <a:lumMod val="25000"/>
                  </a:schemeClr>
                </a:solidFill>
                <a:latin typeface="Abadi" panose="020B0604020104020204" pitchFamily="34" charset="0"/>
              </a:rPr>
              <a:t> </a:t>
            </a:r>
            <a:r>
              <a:rPr lang="en-US" sz="2000" dirty="0" err="1">
                <a:solidFill>
                  <a:schemeClr val="accent3">
                    <a:lumMod val="25000"/>
                  </a:schemeClr>
                </a:solidFill>
                <a:latin typeface="Abadi" panose="020B0604020104020204" pitchFamily="34" charset="0"/>
              </a:rPr>
              <a:t>avg_payload</a:t>
            </a:r>
            <a:r>
              <a:rPr lang="en-US" sz="2000" dirty="0">
                <a:solidFill>
                  <a:schemeClr val="accent3">
                    <a:lumMod val="25000"/>
                  </a:schemeClr>
                </a:solidFill>
                <a:latin typeface="Abadi" panose="020B0604020104020204" pitchFamily="34" charset="0"/>
              </a:rPr>
              <a:t>.</a:t>
            </a:r>
          </a:p>
          <a:p>
            <a:r>
              <a:rPr lang="en-US" sz="2000" dirty="0">
                <a:solidFill>
                  <a:schemeClr val="accent3">
                    <a:lumMod val="25000"/>
                  </a:schemeClr>
                </a:solidFill>
                <a:latin typeface="Abadi" panose="020B0604020104020204" pitchFamily="34" charset="0"/>
              </a:rPr>
              <a:t>Used value_counts() on column LaunchSite for number of launches in each site.</a:t>
            </a:r>
          </a:p>
          <a:p>
            <a:r>
              <a:rPr lang="en-US" sz="2000" dirty="0">
                <a:solidFill>
                  <a:schemeClr val="accent3">
                    <a:lumMod val="25000"/>
                  </a:schemeClr>
                </a:solidFill>
                <a:latin typeface="Abadi" panose="020B0604020104020204" pitchFamily="34" charset="0"/>
              </a:rPr>
              <a:t>Created a landing outcome label from Outcome column.</a:t>
            </a:r>
          </a:p>
          <a:p>
            <a:r>
              <a:rPr lang="en-US" sz="2000" dirty="0">
                <a:solidFill>
                  <a:schemeClr val="accent3">
                    <a:lumMod val="25000"/>
                  </a:schemeClr>
                </a:solidFill>
                <a:latin typeface="Abadi" panose="020B0604020104020204" pitchFamily="34" charset="0"/>
              </a:rPr>
              <a:t>Landing_class = 0 if bad outcome</a:t>
            </a:r>
          </a:p>
          <a:p>
            <a:r>
              <a:rPr lang="en-US" sz="2000" dirty="0">
                <a:solidFill>
                  <a:schemeClr val="accent3">
                    <a:lumMod val="25000"/>
                  </a:schemeClr>
                </a:solidFill>
                <a:latin typeface="Abadi" panose="020B0604020104020204" pitchFamily="34" charset="0"/>
              </a:rPr>
              <a:t>Landing_class – 1 otherwise. </a:t>
            </a:r>
          </a:p>
          <a:p>
            <a:pPr marL="0" indent="0">
              <a:buNone/>
            </a:pPr>
            <a:endParaRPr lang="en-US" sz="1600" dirty="0">
              <a:solidFill>
                <a:schemeClr val="accent3">
                  <a:lumMod val="25000"/>
                </a:schemeClr>
              </a:solidFill>
              <a:latin typeface="Abadi" panose="020B0604020104020204" pitchFamily="34" charset="0"/>
            </a:endParaRPr>
          </a:p>
          <a:p>
            <a:endParaRPr lang="en-US" sz="1600" dirty="0">
              <a:solidFill>
                <a:schemeClr val="accent3">
                  <a:lumMod val="25000"/>
                </a:schemeClr>
              </a:solidFill>
              <a:latin typeface="Abadi" panose="020B0604020104020204" pitchFamily="34" charset="0"/>
            </a:endParaRPr>
          </a:p>
          <a:p>
            <a:pPr marL="0" indent="0">
              <a:buNone/>
            </a:pPr>
            <a:endParaRPr lang="en-US" sz="1600" dirty="0">
              <a:solidFill>
                <a:schemeClr val="accent3">
                  <a:lumMod val="25000"/>
                </a:schemeClr>
              </a:solidFill>
              <a:latin typeface="Abadi" panose="020B0604020104020204" pitchFamily="34" charset="0"/>
            </a:endParaRPr>
          </a:p>
          <a:p>
            <a:pPr marL="0" indent="0">
              <a:buNone/>
            </a:pPr>
            <a:r>
              <a:rPr lang="en-US" sz="1400" dirty="0">
                <a:solidFill>
                  <a:schemeClr val="accent3">
                    <a:lumMod val="25000"/>
                  </a:schemeClr>
                </a:solidFill>
                <a:latin typeface="Abadi" panose="020B0604020104020204" pitchFamily="34" charset="0"/>
              </a:rPr>
              <a:t>https://</a:t>
            </a:r>
            <a:r>
              <a:rPr lang="en-US" sz="1400" dirty="0" err="1">
                <a:solidFill>
                  <a:schemeClr val="accent3">
                    <a:lumMod val="25000"/>
                  </a:schemeClr>
                </a:solidFill>
                <a:latin typeface="Abadi" panose="020B0604020104020204" pitchFamily="34" charset="0"/>
              </a:rPr>
              <a:t>github.com</a:t>
            </a:r>
            <a:r>
              <a:rPr lang="en-US" sz="1400" dirty="0">
                <a:solidFill>
                  <a:schemeClr val="accent3">
                    <a:lumMod val="25000"/>
                  </a:schemeClr>
                </a:solidFill>
                <a:latin typeface="Abadi" panose="020B0604020104020204" pitchFamily="34" charset="0"/>
              </a:rPr>
              <a:t>/</a:t>
            </a:r>
            <a:r>
              <a:rPr lang="en-US" sz="1400" dirty="0" err="1">
                <a:solidFill>
                  <a:schemeClr val="accent3">
                    <a:lumMod val="25000"/>
                  </a:schemeClr>
                </a:solidFill>
                <a:latin typeface="Abadi" panose="020B0604020104020204" pitchFamily="34" charset="0"/>
              </a:rPr>
              <a:t>RandyOtoo</a:t>
            </a:r>
            <a:r>
              <a:rPr lang="en-US" sz="1400" dirty="0">
                <a:solidFill>
                  <a:schemeClr val="accent3">
                    <a:lumMod val="25000"/>
                  </a:schemeClr>
                </a:solidFill>
                <a:latin typeface="Abadi" panose="020B0604020104020204" pitchFamily="34" charset="0"/>
              </a:rPr>
              <a:t>/</a:t>
            </a:r>
            <a:r>
              <a:rPr lang="en-US" sz="1400" dirty="0" err="1">
                <a:solidFill>
                  <a:schemeClr val="accent3">
                    <a:lumMod val="25000"/>
                  </a:schemeClr>
                </a:solidFill>
                <a:latin typeface="Abadi" panose="020B0604020104020204" pitchFamily="34" charset="0"/>
              </a:rPr>
              <a:t>Randy_Applied_DataScience_Capstone</a:t>
            </a:r>
            <a:r>
              <a:rPr lang="en-US" sz="1400" dirty="0">
                <a:solidFill>
                  <a:schemeClr val="accent3">
                    <a:lumMod val="25000"/>
                  </a:schemeClr>
                </a:solidFill>
                <a:latin typeface="Abadi" panose="020B0604020104020204" pitchFamily="34" charset="0"/>
              </a:rPr>
              <a:t>/blob/main/</a:t>
            </a:r>
            <a:r>
              <a:rPr lang="en-US" sz="1400" dirty="0" err="1">
                <a:solidFill>
                  <a:schemeClr val="accent3">
                    <a:lumMod val="25000"/>
                  </a:schemeClr>
                </a:solidFill>
                <a:latin typeface="Abadi" panose="020B0604020104020204" pitchFamily="34" charset="0"/>
              </a:rPr>
              <a:t>SpaceX_notebooks</a:t>
            </a:r>
            <a:r>
              <a:rPr lang="en-US" sz="1400" dirty="0">
                <a:solidFill>
                  <a:schemeClr val="accent3">
                    <a:lumMod val="25000"/>
                  </a:schemeClr>
                </a:solidFill>
                <a:latin typeface="Abadi" panose="020B0604020104020204" pitchFamily="34" charset="0"/>
              </a:rPr>
              <a:t>/labs-jupyter-spacex-Data%20wrangling%20(1).</a:t>
            </a:r>
            <a:r>
              <a:rPr lang="en-US" sz="1400" dirty="0" err="1">
                <a:solidFill>
                  <a:schemeClr val="accent3">
                    <a:lumMod val="25000"/>
                  </a:schemeClr>
                </a:solidFill>
                <a:latin typeface="Abadi" panose="020B0604020104020204" pitchFamily="34" charset="0"/>
              </a:rPr>
              <a:t>ipynb</a:t>
            </a:r>
            <a:endParaRPr lang="en-US" sz="1400" dirty="0">
              <a:solidFill>
                <a:schemeClr val="accent3">
                  <a:lumMod val="25000"/>
                </a:schemeClr>
              </a:solidFill>
              <a:latin typeface="Abadi" panose="020B0604020104020204" pitchFamily="34" charset="0"/>
            </a:endParaRPr>
          </a:p>
          <a:p>
            <a:pPr marL="0" indent="0">
              <a:buNone/>
            </a:pP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9745589" cy="4860183"/>
          </a:xfrm>
          <a:prstGeom prst="rect">
            <a:avLst/>
          </a:prstGeom>
        </p:spPr>
        <p:txBody>
          <a:bodyPr lIns="91440" tIns="45720" rIns="91440" bIns="45720" anchor="t"/>
          <a:lstStyle/>
          <a:p>
            <a:pPr>
              <a:lnSpc>
                <a:spcPct val="100000"/>
              </a:lnSpc>
              <a:spcBef>
                <a:spcPts val="1400"/>
              </a:spcBef>
              <a:buFont typeface="Wingdings" pitchFamily="2" charset="2"/>
              <a:buChar char="ü"/>
            </a:pPr>
            <a:r>
              <a:rPr lang="en-US" sz="2200" dirty="0">
                <a:solidFill>
                  <a:schemeClr val="accent3">
                    <a:lumMod val="25000"/>
                  </a:schemeClr>
                </a:solidFill>
                <a:latin typeface="Abadi"/>
              </a:rPr>
              <a:t>Some charts plotted:</a:t>
            </a:r>
          </a:p>
          <a:p>
            <a:pPr>
              <a:lnSpc>
                <a:spcPct val="100000"/>
              </a:lnSpc>
              <a:spcBef>
                <a:spcPts val="1400"/>
              </a:spcBef>
              <a:buFont typeface="Wingdings" pitchFamily="2" charset="2"/>
              <a:buChar char="q"/>
            </a:pPr>
            <a:r>
              <a:rPr lang="en-US" sz="2200" dirty="0">
                <a:solidFill>
                  <a:schemeClr val="accent3">
                    <a:lumMod val="25000"/>
                  </a:schemeClr>
                </a:solidFill>
                <a:latin typeface="Abadi"/>
              </a:rPr>
              <a:t> </a:t>
            </a:r>
            <a:r>
              <a:rPr lang="en-US" sz="1600" dirty="0">
                <a:solidFill>
                  <a:schemeClr val="accent3">
                    <a:lumMod val="25000"/>
                  </a:schemeClr>
                </a:solidFill>
                <a:latin typeface="Abadi"/>
              </a:rPr>
              <a:t>Flight Number vs Payload mass</a:t>
            </a:r>
          </a:p>
          <a:p>
            <a:pPr>
              <a:lnSpc>
                <a:spcPct val="100000"/>
              </a:lnSpc>
              <a:spcBef>
                <a:spcPts val="1400"/>
              </a:spcBef>
              <a:buFont typeface="Wingdings" pitchFamily="2" charset="2"/>
              <a:buChar char="q"/>
            </a:pPr>
            <a:r>
              <a:rPr lang="en-US" sz="1600" dirty="0">
                <a:solidFill>
                  <a:schemeClr val="accent3">
                    <a:lumMod val="25000"/>
                  </a:schemeClr>
                </a:solidFill>
                <a:latin typeface="Abadi"/>
              </a:rPr>
              <a:t>Flight Number vs Launch site</a:t>
            </a:r>
          </a:p>
          <a:p>
            <a:pPr>
              <a:lnSpc>
                <a:spcPct val="100000"/>
              </a:lnSpc>
              <a:spcBef>
                <a:spcPts val="1400"/>
              </a:spcBef>
              <a:buFont typeface="Wingdings" pitchFamily="2" charset="2"/>
              <a:buChar char="q"/>
            </a:pPr>
            <a:r>
              <a:rPr lang="en-US" sz="1600" dirty="0">
                <a:solidFill>
                  <a:schemeClr val="accent3">
                    <a:lumMod val="25000"/>
                  </a:schemeClr>
                </a:solidFill>
                <a:latin typeface="Abadi"/>
              </a:rPr>
              <a:t>Payload Mass vs Lauch Site.</a:t>
            </a:r>
          </a:p>
          <a:p>
            <a:pPr>
              <a:lnSpc>
                <a:spcPct val="100000"/>
              </a:lnSpc>
              <a:spcBef>
                <a:spcPts val="1400"/>
              </a:spcBef>
              <a:buFont typeface="Wingdings" pitchFamily="2" charset="2"/>
              <a:buChar char="q"/>
            </a:pPr>
            <a:r>
              <a:rPr lang="en-US" sz="1600" dirty="0">
                <a:solidFill>
                  <a:schemeClr val="accent3">
                    <a:lumMod val="25000"/>
                  </a:schemeClr>
                </a:solidFill>
                <a:latin typeface="Abadi"/>
              </a:rPr>
              <a:t>Orbit Type vs Success Rate</a:t>
            </a:r>
          </a:p>
          <a:p>
            <a:pPr>
              <a:lnSpc>
                <a:spcPct val="100000"/>
              </a:lnSpc>
              <a:spcBef>
                <a:spcPts val="1400"/>
              </a:spcBef>
              <a:buFont typeface="Wingdings" pitchFamily="2" charset="2"/>
              <a:buChar char="q"/>
            </a:pPr>
            <a:r>
              <a:rPr lang="en-US" sz="1600" dirty="0">
                <a:solidFill>
                  <a:schemeClr val="accent3">
                    <a:lumMod val="25000"/>
                  </a:schemeClr>
                </a:solidFill>
                <a:latin typeface="Abadi"/>
              </a:rPr>
              <a:t>Flight Number vs Orbit Type </a:t>
            </a:r>
          </a:p>
          <a:p>
            <a:pPr>
              <a:lnSpc>
                <a:spcPct val="100000"/>
              </a:lnSpc>
              <a:spcBef>
                <a:spcPts val="1400"/>
              </a:spcBef>
              <a:buFont typeface="Wingdings" pitchFamily="2" charset="2"/>
              <a:buChar char="q"/>
            </a:pPr>
            <a:r>
              <a:rPr lang="en-US" sz="1600" dirty="0">
                <a:solidFill>
                  <a:schemeClr val="accent3">
                    <a:lumMod val="25000"/>
                  </a:schemeClr>
                </a:solidFill>
                <a:latin typeface="Abadi"/>
              </a:rPr>
              <a:t>Line charts and Bar charts </a:t>
            </a:r>
          </a:p>
          <a:p>
            <a:pPr marL="0" indent="0">
              <a:lnSpc>
                <a:spcPct val="100000"/>
              </a:lnSpc>
              <a:spcBef>
                <a:spcPts val="1400"/>
              </a:spcBef>
              <a:buNone/>
            </a:pPr>
            <a:endParaRPr lang="en-US" sz="1600" dirty="0">
              <a:solidFill>
                <a:schemeClr val="accent3">
                  <a:lumMod val="25000"/>
                </a:schemeClr>
              </a:solidFill>
              <a:latin typeface="Abadi"/>
            </a:endParaRPr>
          </a:p>
          <a:p>
            <a:pPr>
              <a:lnSpc>
                <a:spcPct val="100000"/>
              </a:lnSpc>
              <a:spcBef>
                <a:spcPts val="1400"/>
              </a:spcBef>
              <a:buFont typeface="Wingdings" pitchFamily="2" charset="2"/>
              <a:buChar char="q"/>
            </a:pPr>
            <a:r>
              <a:rPr lang="en-US" sz="1600" dirty="0">
                <a:solidFill>
                  <a:schemeClr val="accent3">
                    <a:lumMod val="25000"/>
                  </a:schemeClr>
                </a:solidFill>
                <a:latin typeface="Abadi"/>
              </a:rPr>
              <a:t>The goal is to show if there is/are any significant relationships between these variables since they can be important for the machine learning model. </a:t>
            </a:r>
          </a:p>
          <a:p>
            <a:pPr>
              <a:lnSpc>
                <a:spcPct val="100000"/>
              </a:lnSpc>
              <a:spcBef>
                <a:spcPts val="1400"/>
              </a:spcBef>
              <a:buFont typeface="Wingdings" pitchFamily="2" charset="2"/>
              <a:buChar char="q"/>
            </a:pPr>
            <a:endParaRPr lang="en-US" sz="1600" dirty="0">
              <a:solidFill>
                <a:schemeClr val="accent3">
                  <a:lumMod val="25000"/>
                </a:schemeClr>
              </a:solidFill>
              <a:latin typeface="Abadi"/>
            </a:endParaRPr>
          </a:p>
          <a:p>
            <a:pPr>
              <a:lnSpc>
                <a:spcPct val="100000"/>
              </a:lnSpc>
              <a:spcBef>
                <a:spcPts val="1400"/>
              </a:spcBef>
              <a:buFont typeface="Wingdings" pitchFamily="2" charset="2"/>
              <a:buChar char="q"/>
            </a:pPr>
            <a:endParaRPr lang="en-US" sz="1600" dirty="0">
              <a:solidFill>
                <a:schemeClr val="accent3">
                  <a:lumMod val="25000"/>
                </a:schemeClr>
              </a:solidFill>
              <a:latin typeface="Abadi"/>
            </a:endParaRPr>
          </a:p>
          <a:p>
            <a:pPr>
              <a:lnSpc>
                <a:spcPct val="100000"/>
              </a:lnSpc>
              <a:spcBef>
                <a:spcPts val="1400"/>
              </a:spcBef>
              <a:buFont typeface="Wingdings" pitchFamily="2" charset="2"/>
              <a:buChar char="q"/>
            </a:pPr>
            <a:endParaRPr lang="en-US" sz="1600" dirty="0">
              <a:solidFill>
                <a:schemeClr val="accent3">
                  <a:lumMod val="25000"/>
                </a:schemeClr>
              </a:solidFill>
              <a:latin typeface="Abadi"/>
            </a:endParaRPr>
          </a:p>
          <a:p>
            <a:pPr>
              <a:lnSpc>
                <a:spcPct val="100000"/>
              </a:lnSpc>
              <a:spcBef>
                <a:spcPts val="1400"/>
              </a:spcBef>
              <a:buFont typeface="Wingdings" pitchFamily="2" charset="2"/>
              <a:buChar char="q"/>
            </a:pPr>
            <a:endParaRPr lang="en-US" sz="1600" dirty="0">
              <a:solidFill>
                <a:schemeClr val="accent3">
                  <a:lumMod val="25000"/>
                </a:schemeClr>
              </a:solidFill>
              <a:latin typeface="Abadi"/>
            </a:endParaRPr>
          </a:p>
          <a:p>
            <a:pPr>
              <a:lnSpc>
                <a:spcPct val="100000"/>
              </a:lnSpc>
              <a:spcBef>
                <a:spcPts val="1400"/>
              </a:spcBef>
              <a:buFont typeface="Wingdings" pitchFamily="2" charset="2"/>
              <a:buChar char="q"/>
            </a:pPr>
            <a:endParaRPr lang="en-US" sz="1600" dirty="0">
              <a:solidFill>
                <a:schemeClr val="accent3">
                  <a:lumMod val="25000"/>
                </a:schemeClr>
              </a:solidFill>
              <a:latin typeface="Abadi"/>
            </a:endParaRPr>
          </a:p>
          <a:p>
            <a:pPr marL="0" indent="0">
              <a:lnSpc>
                <a:spcPct val="100000"/>
              </a:lnSpc>
              <a:spcBef>
                <a:spcPts val="1400"/>
              </a:spcBef>
              <a:buNone/>
            </a:pPr>
            <a:endParaRPr lang="en-US" sz="1600" dirty="0">
              <a:solidFill>
                <a:schemeClr val="accent3">
                  <a:lumMod val="25000"/>
                </a:schemeClr>
              </a:solidFill>
              <a:latin typeface="Abadi"/>
            </a:endParaRPr>
          </a:p>
          <a:p>
            <a:pPr marL="0" indent="0">
              <a:buNone/>
            </a:pPr>
            <a:endParaRPr lang="en-US" dirty="0"/>
          </a:p>
          <a:p>
            <a:pPr marL="0" indent="0">
              <a:buNone/>
            </a:pPr>
            <a:endParaRPr lang="en-US" dirty="0"/>
          </a:p>
          <a:p>
            <a:pPr marL="0" indent="0">
              <a:buNone/>
            </a:pPr>
            <a:r>
              <a:rPr lang="en-US" sz="1400" dirty="0"/>
              <a:t>https://</a:t>
            </a:r>
            <a:r>
              <a:rPr lang="en-US" sz="1400" dirty="0" err="1"/>
              <a:t>github.com</a:t>
            </a:r>
            <a:r>
              <a:rPr lang="en-US" sz="1400" dirty="0"/>
              <a:t>/</a:t>
            </a:r>
            <a:r>
              <a:rPr lang="en-US" sz="1400" dirty="0" err="1"/>
              <a:t>RandyOtoo</a:t>
            </a:r>
            <a:r>
              <a:rPr lang="en-US" sz="1400" dirty="0"/>
              <a:t>/</a:t>
            </a:r>
            <a:r>
              <a:rPr lang="en-US" sz="1400" dirty="0" err="1"/>
              <a:t>Randy_Applied_DataScience_Capstone</a:t>
            </a:r>
            <a:r>
              <a:rPr lang="en-US" sz="1400" dirty="0"/>
              <a:t>/blob/main/</a:t>
            </a:r>
            <a:r>
              <a:rPr lang="en-US" sz="1400" dirty="0" err="1"/>
              <a:t>SpaceX_notebooks</a:t>
            </a:r>
            <a:r>
              <a:rPr lang="en-US" sz="1400" dirty="0"/>
              <a:t>/EDA_dataviz%20(1).</a:t>
            </a:r>
            <a:r>
              <a:rPr lang="en-US" sz="1400" dirty="0" err="1"/>
              <a:t>ipynb</a:t>
            </a:r>
            <a:endParaRPr lang="en-US" sz="1400" dirty="0"/>
          </a:p>
          <a:p>
            <a:pPr marL="0" indent="0">
              <a:buNone/>
            </a:pPr>
            <a:endParaRPr lang="en-US" dirty="0"/>
          </a:p>
          <a:p>
            <a:pPr marL="0" indent="0">
              <a:buNone/>
            </a:pPr>
            <a:endParaRPr lang="en-US" sz="14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72540"/>
            <a:ext cx="9745589" cy="5248894"/>
          </a:xfrm>
          <a:prstGeom prst="rect">
            <a:avLst/>
          </a:prstGeom>
        </p:spPr>
        <p:txBody>
          <a:bodyPr lIns="91440" tIns="45720" rIns="91440" bIns="45720" anchor="t"/>
          <a:lstStyle/>
          <a:p>
            <a:pPr>
              <a:lnSpc>
                <a:spcPct val="100000"/>
              </a:lnSpc>
              <a:spcBef>
                <a:spcPts val="1400"/>
              </a:spcBef>
              <a:buFont typeface="Wingdings" pitchFamily="2" charset="2"/>
              <a:buChar char="ü"/>
            </a:pPr>
            <a:r>
              <a:rPr lang="en-US" sz="1600" dirty="0">
                <a:solidFill>
                  <a:schemeClr val="accent3">
                    <a:lumMod val="25000"/>
                  </a:schemeClr>
                </a:solidFill>
                <a:latin typeface="Abadi"/>
              </a:rPr>
              <a:t>Performed SQL queries:</a:t>
            </a:r>
          </a:p>
          <a:p>
            <a:pPr>
              <a:lnSpc>
                <a:spcPct val="100000"/>
              </a:lnSpc>
              <a:spcBef>
                <a:spcPts val="1400"/>
              </a:spcBef>
              <a:buFont typeface="Wingdings" pitchFamily="2" charset="2"/>
              <a:buChar char="q"/>
            </a:pPr>
            <a:r>
              <a:rPr lang="en-US" sz="1600" dirty="0">
                <a:solidFill>
                  <a:schemeClr val="accent3">
                    <a:lumMod val="25000"/>
                  </a:schemeClr>
                </a:solidFill>
                <a:latin typeface="Abadi"/>
              </a:rPr>
              <a:t> Display the names of unique launch sites. </a:t>
            </a:r>
          </a:p>
          <a:p>
            <a:pPr>
              <a:lnSpc>
                <a:spcPct val="100000"/>
              </a:lnSpc>
              <a:spcBef>
                <a:spcPts val="1400"/>
              </a:spcBef>
              <a:buFont typeface="Wingdings" pitchFamily="2" charset="2"/>
              <a:buChar char="q"/>
            </a:pPr>
            <a:r>
              <a:rPr lang="en-US" sz="1600" dirty="0">
                <a:solidFill>
                  <a:schemeClr val="accent3">
                    <a:lumMod val="25000"/>
                  </a:schemeClr>
                </a:solidFill>
                <a:latin typeface="Abadi"/>
              </a:rPr>
              <a:t>Display 5 records where launch sites begin with sting ‘CCA’.</a:t>
            </a:r>
          </a:p>
          <a:p>
            <a:pPr>
              <a:lnSpc>
                <a:spcPct val="100000"/>
              </a:lnSpc>
              <a:spcBef>
                <a:spcPts val="1400"/>
              </a:spcBef>
              <a:buFont typeface="Wingdings" pitchFamily="2" charset="2"/>
              <a:buChar char="q"/>
            </a:pPr>
            <a:r>
              <a:rPr lang="en-US" sz="1600" dirty="0">
                <a:solidFill>
                  <a:schemeClr val="accent3">
                    <a:lumMod val="25000"/>
                  </a:schemeClr>
                </a:solidFill>
                <a:latin typeface="Abadi"/>
              </a:rPr>
              <a:t>Display the total payload mass carried by booster launched by NASA(CRS).</a:t>
            </a:r>
          </a:p>
          <a:p>
            <a:pPr>
              <a:lnSpc>
                <a:spcPct val="100000"/>
              </a:lnSpc>
              <a:spcBef>
                <a:spcPts val="1400"/>
              </a:spcBef>
              <a:buFont typeface="Wingdings" pitchFamily="2" charset="2"/>
              <a:buChar char="q"/>
            </a:pPr>
            <a:r>
              <a:rPr lang="en-US" sz="1600" dirty="0">
                <a:solidFill>
                  <a:schemeClr val="accent3">
                    <a:lumMod val="25000"/>
                  </a:schemeClr>
                </a:solidFill>
                <a:latin typeface="Abadi"/>
              </a:rPr>
              <a:t>Display the average payload mass carried by booster version F9 v1.1</a:t>
            </a:r>
          </a:p>
          <a:p>
            <a:pPr>
              <a:lnSpc>
                <a:spcPct val="100000"/>
              </a:lnSpc>
              <a:spcBef>
                <a:spcPts val="1400"/>
              </a:spcBef>
              <a:buFont typeface="Wingdings" pitchFamily="2" charset="2"/>
              <a:buChar char="q"/>
            </a:pPr>
            <a:r>
              <a:rPr lang="en-US" sz="1600" dirty="0">
                <a:solidFill>
                  <a:schemeClr val="accent3">
                    <a:lumMod val="25000"/>
                  </a:schemeClr>
                </a:solidFill>
                <a:latin typeface="Abadi"/>
              </a:rPr>
              <a:t>List the names of boosters which have success in drone ship and have payload mass greater than 4000 but less than 6000.</a:t>
            </a:r>
          </a:p>
          <a:p>
            <a:pPr>
              <a:lnSpc>
                <a:spcPct val="100000"/>
              </a:lnSpc>
              <a:spcBef>
                <a:spcPts val="1400"/>
              </a:spcBef>
              <a:buFont typeface="Wingdings" pitchFamily="2" charset="2"/>
              <a:buChar char="q"/>
            </a:pPr>
            <a:r>
              <a:rPr lang="en-US" sz="1600" dirty="0">
                <a:solidFill>
                  <a:schemeClr val="accent3">
                    <a:lumMod val="25000"/>
                  </a:schemeClr>
                </a:solidFill>
                <a:latin typeface="Abadi"/>
              </a:rPr>
              <a:t>List the total number of successful and failed mission outcomes.</a:t>
            </a:r>
          </a:p>
          <a:p>
            <a:pPr>
              <a:lnSpc>
                <a:spcPct val="100000"/>
              </a:lnSpc>
              <a:spcBef>
                <a:spcPts val="1400"/>
              </a:spcBef>
              <a:buFont typeface="Wingdings" pitchFamily="2" charset="2"/>
              <a:buChar char="q"/>
            </a:pPr>
            <a:r>
              <a:rPr lang="en-US" sz="1600" dirty="0">
                <a:solidFill>
                  <a:schemeClr val="accent3">
                    <a:lumMod val="25000"/>
                  </a:schemeClr>
                </a:solidFill>
                <a:latin typeface="Abadi"/>
              </a:rPr>
              <a:t>List the names of the booster versions which have carried the maximum payload mass. </a:t>
            </a:r>
          </a:p>
          <a:p>
            <a:pPr>
              <a:lnSpc>
                <a:spcPct val="100000"/>
              </a:lnSpc>
              <a:spcBef>
                <a:spcPts val="1400"/>
              </a:spcBef>
              <a:buFont typeface="Wingdings" pitchFamily="2" charset="2"/>
              <a:buChar char="q"/>
            </a:pPr>
            <a:r>
              <a:rPr lang="en-US" sz="1600" dirty="0">
                <a:solidFill>
                  <a:schemeClr val="accent3">
                    <a:lumMod val="25000"/>
                  </a:schemeClr>
                </a:solidFill>
                <a:latin typeface="Abadi"/>
              </a:rPr>
              <a:t>List the failed landing outcomes in drone ship, their booster versions and launch site names for months in year 2015</a:t>
            </a:r>
          </a:p>
          <a:p>
            <a:pPr>
              <a:lnSpc>
                <a:spcPct val="100000"/>
              </a:lnSpc>
              <a:spcBef>
                <a:spcPts val="1400"/>
              </a:spcBef>
              <a:buFont typeface="Wingdings" pitchFamily="2" charset="2"/>
              <a:buChar char="q"/>
            </a:pPr>
            <a:r>
              <a:rPr lang="en-US" sz="1600" dirty="0">
                <a:solidFill>
                  <a:schemeClr val="accent3">
                    <a:lumMod val="25000"/>
                  </a:schemeClr>
                </a:solidFill>
                <a:latin typeface="Abadi"/>
              </a:rPr>
              <a:t>Rank the count of landing outcome(such as Failure(drone ship) or Success(ground pad) between the date 2010-06-04 and 2017-03-20 in descending order</a:t>
            </a:r>
          </a:p>
          <a:p>
            <a:pPr>
              <a:lnSpc>
                <a:spcPct val="100000"/>
              </a:lnSpc>
              <a:spcBef>
                <a:spcPts val="1400"/>
              </a:spcBef>
              <a:buFont typeface="Wingdings" pitchFamily="2" charset="2"/>
              <a:buChar char="q"/>
            </a:pPr>
            <a:endParaRPr lang="en-US" sz="1800" dirty="0">
              <a:solidFill>
                <a:schemeClr val="accent3">
                  <a:lumMod val="25000"/>
                </a:schemeClr>
              </a:solidFill>
              <a:latin typeface="Abadi"/>
            </a:endParaRPr>
          </a:p>
          <a:p>
            <a:pPr>
              <a:lnSpc>
                <a:spcPct val="100000"/>
              </a:lnSpc>
              <a:spcBef>
                <a:spcPts val="1400"/>
              </a:spcBef>
              <a:buFont typeface="Wingdings" pitchFamily="2" charset="2"/>
              <a:buChar char="q"/>
            </a:pPr>
            <a:endParaRPr lang="en-US" sz="1800" dirty="0">
              <a:solidFill>
                <a:schemeClr val="accent3">
                  <a:lumMod val="25000"/>
                </a:schemeClr>
              </a:solidFill>
              <a:latin typeface="Abadi"/>
            </a:endParaRPr>
          </a:p>
          <a:p>
            <a:endParaRPr lang="en-US" sz="18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48790"/>
            <a:ext cx="10515600" cy="4870560"/>
          </a:xfrm>
          <a:prstGeom prst="rect">
            <a:avLst/>
          </a:prstGeom>
        </p:spPr>
        <p:txBody>
          <a:bodyPr>
            <a:normAutofit/>
          </a:bodyPr>
          <a:lstStyle/>
          <a:p>
            <a:pPr>
              <a:lnSpc>
                <a:spcPct val="150000"/>
              </a:lnSpc>
              <a:buFont typeface="Wingdings" pitchFamily="2" charset="2"/>
              <a:buChar char="v"/>
            </a:pPr>
            <a:r>
              <a:rPr lang="en-US" sz="2000" b="1" dirty="0">
                <a:solidFill>
                  <a:srgbClr val="0948CB"/>
                </a:solidFill>
              </a:rPr>
              <a:t>Markers on all launch sites;</a:t>
            </a:r>
          </a:p>
          <a:p>
            <a:pPr>
              <a:lnSpc>
                <a:spcPct val="150000"/>
              </a:lnSpc>
              <a:buFont typeface="Wingdings" pitchFamily="2" charset="2"/>
              <a:buChar char="Ø"/>
            </a:pPr>
            <a:r>
              <a:rPr lang="en-US" sz="2000" dirty="0"/>
              <a:t>Added marker with Circle, Pop-up label and Text label of NASA Johnson Space Center using its longitude and latitude coordinates as a start location. Added folium markers with circle, pop-up and text label of all launch sites using their longitude and latitude coordinates to show the geographical location and proximity to the equator and coast. </a:t>
            </a:r>
          </a:p>
          <a:p>
            <a:pPr>
              <a:lnSpc>
                <a:spcPct val="150000"/>
              </a:lnSpc>
              <a:buFont typeface="Wingdings" pitchFamily="2" charset="2"/>
              <a:buChar char="v"/>
            </a:pPr>
            <a:r>
              <a:rPr lang="en-US" sz="2000" b="1" dirty="0">
                <a:solidFill>
                  <a:srgbClr val="0948CB"/>
                </a:solidFill>
              </a:rPr>
              <a:t>Colored Markers of the launch outcomes for each launch site</a:t>
            </a:r>
            <a:r>
              <a:rPr lang="en-US" sz="2000" b="1" dirty="0"/>
              <a:t>;</a:t>
            </a:r>
          </a:p>
          <a:p>
            <a:pPr>
              <a:lnSpc>
                <a:spcPct val="150000"/>
              </a:lnSpc>
              <a:buFont typeface="Wingdings" pitchFamily="2" charset="2"/>
              <a:buChar char="Ø"/>
            </a:pPr>
            <a:r>
              <a:rPr lang="en-US" sz="2000" dirty="0"/>
              <a:t> Added colored markers(</a:t>
            </a:r>
            <a:r>
              <a:rPr lang="en-US" sz="2000" dirty="0">
                <a:solidFill>
                  <a:srgbClr val="00B050"/>
                </a:solidFill>
              </a:rPr>
              <a:t>green</a:t>
            </a:r>
            <a:r>
              <a:rPr lang="en-US" sz="2000" dirty="0"/>
              <a:t>) and failed(</a:t>
            </a:r>
            <a:r>
              <a:rPr lang="en-US" sz="2000" dirty="0">
                <a:solidFill>
                  <a:srgbClr val="FF0000"/>
                </a:solidFill>
              </a:rPr>
              <a:t>red</a:t>
            </a:r>
            <a:r>
              <a:rPr lang="en-US" sz="2000" dirty="0"/>
              <a:t>) launches using marker cluster to identify which launch sites have relatively high success rates. </a:t>
            </a:r>
          </a:p>
          <a:p>
            <a:pPr>
              <a:buFont typeface="Wingdings" pitchFamily="2" charset="2"/>
              <a:buChar char="Ø"/>
            </a:pPr>
            <a:endParaRPr lang="en-US" dirty="0"/>
          </a:p>
          <a:p>
            <a:pPr>
              <a:buFont typeface="Wingdings" pitchFamily="2" charset="2"/>
              <a:buChar char="Ø"/>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0665"/>
            <a:ext cx="10515600" cy="4716298"/>
          </a:xfrm>
          <a:prstGeom prst="rect">
            <a:avLst/>
          </a:prstGeom>
        </p:spPr>
        <p:txBody>
          <a:bodyPr vert="horz" lIns="91440" tIns="45720" rIns="91440" bIns="45720" rtlCol="0" anchor="t">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Site selection dropdown: Options: "All Sites” + individual launch site</a:t>
            </a:r>
          </a:p>
          <a:p>
            <a:pPr>
              <a:lnSpc>
                <a:spcPct val="100000"/>
              </a:lnSpc>
              <a:spcBef>
                <a:spcPts val="1400"/>
              </a:spcBef>
            </a:pPr>
            <a:r>
              <a:rPr lang="en-US" sz="2000" dirty="0">
                <a:solidFill>
                  <a:schemeClr val="accent3">
                    <a:lumMod val="25000"/>
                  </a:schemeClr>
                </a:solidFill>
                <a:latin typeface="Abadi" panose="020B0604020104020204" pitchFamily="34" charset="0"/>
              </a:rPr>
              <a:t>Pie Chart(Success Analysis): Shows total success vs failure for specific sites.</a:t>
            </a:r>
          </a:p>
          <a:p>
            <a:pPr>
              <a:lnSpc>
                <a:spcPct val="100000"/>
              </a:lnSpc>
              <a:spcBef>
                <a:spcPts val="1400"/>
              </a:spcBef>
            </a:pPr>
            <a:r>
              <a:rPr lang="en-US" sz="2000" dirty="0">
                <a:solidFill>
                  <a:schemeClr val="accent3">
                    <a:lumMod val="25000"/>
                  </a:schemeClr>
                </a:solidFill>
                <a:latin typeface="Abadi" panose="020B0604020104020204" pitchFamily="34" charset="0"/>
              </a:rPr>
              <a:t>Slider of Payload Mass Range : Added a slicer to select Payload range.</a:t>
            </a:r>
          </a:p>
          <a:p>
            <a:pPr>
              <a:lnSpc>
                <a:spcPct val="100000"/>
              </a:lnSpc>
              <a:spcBef>
                <a:spcPts val="1400"/>
              </a:spcBef>
            </a:pPr>
            <a:r>
              <a:rPr lang="en-US" sz="2000" dirty="0">
                <a:solidFill>
                  <a:schemeClr val="accent3">
                    <a:lumMod val="25000"/>
                  </a:schemeClr>
                </a:solidFill>
                <a:latin typeface="Abadi" panose="020B0604020104020204" pitchFamily="34" charset="0"/>
              </a:rPr>
              <a:t>Scatterplot(Payload vs Success Correlation): color-coded by Booster version category</a:t>
            </a:r>
          </a:p>
          <a:p>
            <a:pPr>
              <a:lnSpc>
                <a:spcPct val="100000"/>
              </a:lnSpc>
              <a:spcBef>
                <a:spcPts val="1400"/>
              </a:spcBef>
            </a:pPr>
            <a:r>
              <a:rPr lang="en-US" sz="2000" dirty="0">
                <a:solidFill>
                  <a:schemeClr val="accent3">
                    <a:lumMod val="25000"/>
                  </a:schemeClr>
                </a:solidFill>
                <a:latin typeface="Abadi" panose="020B0604020104020204" pitchFamily="34" charset="0"/>
              </a:rPr>
              <a:t>Added a scatter chart to show flight number vs Launch Site: color-coded by Mission outcome(</a:t>
            </a:r>
            <a:r>
              <a:rPr lang="en-US" sz="2000" dirty="0">
                <a:solidFill>
                  <a:schemeClr val="accent2"/>
                </a:solidFill>
                <a:latin typeface="Abadi" panose="020B0604020104020204" pitchFamily="34" charset="0"/>
              </a:rPr>
              <a:t>Success</a:t>
            </a:r>
            <a:r>
              <a:rPr lang="en-US" sz="2000" dirty="0">
                <a:latin typeface="Abadi" panose="020B0604020104020204" pitchFamily="34" charset="0"/>
              </a:rPr>
              <a:t>/</a:t>
            </a:r>
            <a:r>
              <a:rPr lang="en-US" sz="2000" dirty="0">
                <a:solidFill>
                  <a:srgbClr val="0948CB"/>
                </a:solidFill>
                <a:latin typeface="Abadi" panose="020B0604020104020204" pitchFamily="34" charset="0"/>
              </a:rPr>
              <a:t>Failure</a:t>
            </a:r>
            <a:r>
              <a:rPr lang="en-US" sz="2000" dirty="0">
                <a:latin typeface="Abadi" panose="020B0604020104020204" pitchFamily="34" charset="0"/>
              </a:rPr>
              <a:t>). I added this to show launch progression, launch site usage and success rate . </a:t>
            </a:r>
            <a:endParaRPr lang="en-US" sz="2000" dirty="0">
              <a:solidFill>
                <a:schemeClr val="accent2"/>
              </a:solidFill>
              <a:latin typeface="Abadi" panose="020B0604020104020204" pitchFamily="34" charset="0"/>
            </a:endParaRP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77538"/>
            <a:ext cx="10687962" cy="5049673"/>
          </a:xfrm>
          <a:prstGeom prst="rect">
            <a:avLst/>
          </a:prstGeom>
        </p:spPr>
        <p:txBody>
          <a:bodyPr>
            <a:norm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Create a NumPy array from column “Class” in data and assigned to variable Y.</a:t>
            </a:r>
          </a:p>
          <a:p>
            <a:pPr>
              <a:lnSpc>
                <a:spcPct val="100000"/>
              </a:lnSpc>
              <a:spcBef>
                <a:spcPts val="1400"/>
              </a:spcBef>
            </a:pPr>
            <a:r>
              <a:rPr lang="en-US" sz="1600" dirty="0">
                <a:solidFill>
                  <a:schemeClr val="accent3">
                    <a:lumMod val="25000"/>
                  </a:schemeClr>
                </a:solidFill>
                <a:latin typeface="Abadi" panose="020B0604020104020204" pitchFamily="34" charset="0"/>
              </a:rPr>
              <a:t>Standardize data with </a:t>
            </a:r>
            <a:r>
              <a:rPr lang="en-US" sz="1600" dirty="0">
                <a:solidFill>
                  <a:srgbClr val="00B050"/>
                </a:solidFill>
                <a:latin typeface="Abadi" panose="020B0604020104020204" pitchFamily="34" charset="0"/>
              </a:rPr>
              <a:t>StandardScaler()</a:t>
            </a:r>
            <a:r>
              <a:rPr lang="en-US" sz="1600" dirty="0">
                <a:solidFill>
                  <a:schemeClr val="accent3">
                    <a:lumMod val="25000"/>
                  </a:schemeClr>
                </a:solidFill>
                <a:latin typeface="Abadi" panose="020B0604020104020204" pitchFamily="34" charset="0"/>
              </a:rPr>
              <a:t> in X , reassign to X using </a:t>
            </a:r>
            <a:r>
              <a:rPr lang="en-US" sz="1600" dirty="0">
                <a:solidFill>
                  <a:srgbClr val="00B050"/>
                </a:solidFill>
                <a:latin typeface="Abadi" panose="020B0604020104020204" pitchFamily="34" charset="0"/>
              </a:rPr>
              <a:t>fit_transform </a:t>
            </a:r>
            <a:r>
              <a:rPr lang="en-US" sz="1600" dirty="0">
                <a:solidFill>
                  <a:schemeClr val="accent3">
                    <a:lumMod val="25000"/>
                  </a:schemeClr>
                </a:solidFill>
                <a:latin typeface="Abadi" panose="020B0604020104020204" pitchFamily="34" charset="0"/>
              </a:rPr>
              <a:t>to transform the data. </a:t>
            </a:r>
          </a:p>
          <a:p>
            <a:pPr>
              <a:lnSpc>
                <a:spcPct val="100000"/>
              </a:lnSpc>
              <a:spcBef>
                <a:spcPts val="1400"/>
              </a:spcBef>
            </a:pPr>
            <a:r>
              <a:rPr lang="en-US" sz="1600" dirty="0">
                <a:solidFill>
                  <a:schemeClr val="accent3">
                    <a:lumMod val="25000"/>
                  </a:schemeClr>
                </a:solidFill>
                <a:latin typeface="Abadi" panose="020B0604020104020204" pitchFamily="34" charset="0"/>
              </a:rPr>
              <a:t>Use the function </a:t>
            </a:r>
            <a:r>
              <a:rPr lang="en-US" sz="1600" dirty="0">
                <a:solidFill>
                  <a:srgbClr val="00B050"/>
                </a:solidFill>
                <a:latin typeface="Abadi" panose="020B0604020104020204" pitchFamily="34" charset="0"/>
              </a:rPr>
              <a:t>train_test_split() </a:t>
            </a:r>
            <a:r>
              <a:rPr lang="en-US" sz="1600" dirty="0">
                <a:solidFill>
                  <a:schemeClr val="accent3">
                    <a:lumMod val="25000"/>
                  </a:schemeClr>
                </a:solidFill>
                <a:latin typeface="Abadi" panose="020B0604020104020204" pitchFamily="34" charset="0"/>
              </a:rPr>
              <a:t>to split data into training and test sets 80% to 20% respectively.</a:t>
            </a:r>
          </a:p>
          <a:p>
            <a:pPr>
              <a:lnSpc>
                <a:spcPct val="100000"/>
              </a:lnSpc>
              <a:spcBef>
                <a:spcPts val="1400"/>
              </a:spcBef>
            </a:pPr>
            <a:r>
              <a:rPr lang="en-US" sz="1600" dirty="0">
                <a:solidFill>
                  <a:schemeClr val="accent3">
                    <a:lumMod val="25000"/>
                  </a:schemeClr>
                </a:solidFill>
                <a:latin typeface="Abadi" panose="020B0604020104020204" pitchFamily="34" charset="0"/>
              </a:rPr>
              <a:t>Create a GridsearchCV object with cv=10 to find best parameters.</a:t>
            </a:r>
          </a:p>
          <a:p>
            <a:pPr>
              <a:lnSpc>
                <a:spcPct val="100000"/>
              </a:lnSpc>
              <a:spcBef>
                <a:spcPts val="1400"/>
              </a:spcBef>
            </a:pPr>
            <a:r>
              <a:rPr lang="en-US" sz="1600" dirty="0">
                <a:solidFill>
                  <a:schemeClr val="accent3">
                    <a:lumMod val="25000"/>
                  </a:schemeClr>
                </a:solidFill>
                <a:latin typeface="Abadi" panose="020B0604020104020204" pitchFamily="34" charset="0"/>
              </a:rPr>
              <a:t>Apply GridsearchCV on </a:t>
            </a:r>
            <a:r>
              <a:rPr lang="en-US" sz="1600" dirty="0">
                <a:solidFill>
                  <a:srgbClr val="00B050"/>
                </a:solidFill>
                <a:latin typeface="Abadi" panose="020B0604020104020204" pitchFamily="34" charset="0"/>
              </a:rPr>
              <a:t>logreg, SVM, Decision tree and Knn models. </a:t>
            </a:r>
          </a:p>
          <a:p>
            <a:pPr>
              <a:lnSpc>
                <a:spcPct val="100000"/>
              </a:lnSpc>
              <a:spcBef>
                <a:spcPts val="1400"/>
              </a:spcBef>
            </a:pPr>
            <a:r>
              <a:rPr lang="en-US" sz="1600" dirty="0">
                <a:solidFill>
                  <a:schemeClr val="accent3">
                    <a:lumMod val="25000"/>
                  </a:schemeClr>
                </a:solidFill>
                <a:latin typeface="Abadi" panose="020B0604020104020204" pitchFamily="34" charset="0"/>
              </a:rPr>
              <a:t>Calculated the accuracy on the test data using the method score.</a:t>
            </a:r>
          </a:p>
          <a:p>
            <a:pPr>
              <a:lnSpc>
                <a:spcPct val="100000"/>
              </a:lnSpc>
              <a:spcBef>
                <a:spcPts val="1400"/>
              </a:spcBef>
            </a:pPr>
            <a:r>
              <a:rPr lang="en-US" sz="1600" dirty="0">
                <a:solidFill>
                  <a:schemeClr val="accent3">
                    <a:lumMod val="25000"/>
                  </a:schemeClr>
                </a:solidFill>
                <a:latin typeface="Abadi" panose="020B0604020104020204" pitchFamily="34" charset="0"/>
              </a:rPr>
              <a:t>Examine the confusion matrix for all models .</a:t>
            </a:r>
          </a:p>
          <a:p>
            <a:pPr>
              <a:lnSpc>
                <a:spcPct val="100000"/>
              </a:lnSpc>
              <a:spcBef>
                <a:spcPts val="1400"/>
              </a:spcBef>
            </a:pPr>
            <a:r>
              <a:rPr lang="en-US" sz="1600" dirty="0">
                <a:solidFill>
                  <a:schemeClr val="accent3">
                    <a:lumMod val="25000"/>
                  </a:schemeClr>
                </a:solidFill>
                <a:latin typeface="Abadi" panose="020B0604020104020204" pitchFamily="34" charset="0"/>
              </a:rPr>
              <a:t>Compare and find method that performs best.</a:t>
            </a:r>
          </a:p>
          <a:p>
            <a:pPr>
              <a:lnSpc>
                <a:spcPct val="100000"/>
              </a:lnSpc>
              <a:spcBef>
                <a:spcPts val="1400"/>
              </a:spcBef>
            </a:pPr>
            <a:endParaRPr lang="en-US" sz="1400" dirty="0">
              <a:solidFill>
                <a:schemeClr val="accent3">
                  <a:lumMod val="25000"/>
                </a:schemeClr>
              </a:solidFill>
              <a:latin typeface="Abadi" panose="020B0604020104020204" pitchFamily="34" charset="0"/>
            </a:endParaRPr>
          </a:p>
          <a:p>
            <a:pPr>
              <a:lnSpc>
                <a:spcPct val="100000"/>
              </a:lnSpc>
              <a:spcBef>
                <a:spcPts val="1400"/>
              </a:spcBef>
            </a:pPr>
            <a:endParaRPr lang="en-US" sz="14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20165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480462"/>
            <a:ext cx="10515599" cy="1222232"/>
          </a:xfrm>
          <a:prstGeom prst="rect">
            <a:avLst/>
          </a:prstGeom>
        </p:spPr>
        <p:txBody>
          <a:bodyPr>
            <a:normAutofit/>
          </a:bodyPr>
          <a:lstStyle/>
          <a:p>
            <a:pPr marL="0" indent="0">
              <a:lnSpc>
                <a:spcPct val="150000"/>
              </a:lnSpc>
              <a:spcBef>
                <a:spcPts val="1400"/>
              </a:spcBef>
              <a:buNone/>
            </a:pPr>
            <a:r>
              <a:rPr lang="en-US" sz="1600" dirty="0">
                <a:solidFill>
                  <a:srgbClr val="0948CB"/>
                </a:solidFill>
              </a:rPr>
              <a:t>The plot shows that </a:t>
            </a:r>
            <a:r>
              <a:rPr lang="en-US" sz="1600" dirty="0">
                <a:solidFill>
                  <a:schemeClr val="accent2"/>
                </a:solidFill>
              </a:rPr>
              <a:t>success rate </a:t>
            </a:r>
            <a:r>
              <a:rPr lang="en-US" sz="1600" dirty="0">
                <a:solidFill>
                  <a:srgbClr val="0948CB"/>
                </a:solidFill>
              </a:rPr>
              <a:t>improved significantly over time, with early flights having more </a:t>
            </a:r>
            <a:r>
              <a:rPr lang="en-US" sz="1600" dirty="0">
                <a:solidFill>
                  <a:srgbClr val="FF0000"/>
                </a:solidFill>
              </a:rPr>
              <a:t>failures</a:t>
            </a:r>
            <a:r>
              <a:rPr lang="en-US" sz="1600" dirty="0">
                <a:solidFill>
                  <a:srgbClr val="0948CB"/>
                </a:solidFill>
              </a:rPr>
              <a:t> and later flights being predominantly successful. It also shows the evolution of launch site usage, with </a:t>
            </a:r>
            <a:r>
              <a:rPr lang="en-US" sz="1600" dirty="0">
                <a:solidFill>
                  <a:srgbClr val="00B050"/>
                </a:solidFill>
              </a:rPr>
              <a:t>CCAFS SLC 40 </a:t>
            </a:r>
            <a:r>
              <a:rPr lang="en-US" sz="1600" dirty="0">
                <a:solidFill>
                  <a:srgbClr val="0948CB"/>
                </a:solidFill>
              </a:rPr>
              <a:t>being heavily used early on, while </a:t>
            </a:r>
            <a:r>
              <a:rPr lang="en-US" sz="1600" dirty="0">
                <a:solidFill>
                  <a:srgbClr val="00B050"/>
                </a:solidFill>
              </a:rPr>
              <a:t>KSC LC 39A</a:t>
            </a:r>
            <a:r>
              <a:rPr lang="en-US" sz="1600" dirty="0">
                <a:solidFill>
                  <a:srgbClr val="0948CB"/>
                </a:solidFill>
              </a:rPr>
              <a:t> became more prominent in later, higher-numbered flights.</a:t>
            </a:r>
            <a:endParaRPr lang="en-US" sz="1600" dirty="0">
              <a:solidFill>
                <a:srgbClr val="0948CB"/>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00B7FFD6-DF95-C8E0-AB4F-3DE5CC91D16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0011" y="1377538"/>
            <a:ext cx="10687960" cy="393073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78774" y="5563763"/>
            <a:ext cx="10165278" cy="1124705"/>
          </a:xfrm>
          <a:prstGeom prst="rect">
            <a:avLst/>
          </a:prstGeom>
        </p:spPr>
        <p:txBody>
          <a:bodyPr>
            <a:normAutofit lnSpcReduction="10000"/>
          </a:bodyPr>
          <a:lstStyle/>
          <a:p>
            <a:pPr marL="0" indent="0">
              <a:lnSpc>
                <a:spcPct val="100000"/>
              </a:lnSpc>
              <a:spcBef>
                <a:spcPts val="1400"/>
              </a:spcBef>
              <a:buNone/>
            </a:pPr>
            <a:r>
              <a:rPr lang="en-US" sz="1800" dirty="0">
                <a:solidFill>
                  <a:srgbClr val="0948CB"/>
                </a:solidFill>
              </a:rPr>
              <a:t>This scatter plot shows how payload mass varies by launch site, with mission success (</a:t>
            </a:r>
            <a:r>
              <a:rPr lang="en-US" sz="1800" dirty="0">
                <a:solidFill>
                  <a:schemeClr val="accent2"/>
                </a:solidFill>
              </a:rPr>
              <a:t>orange</a:t>
            </a:r>
            <a:r>
              <a:rPr lang="en-US" sz="1800" dirty="0">
                <a:solidFill>
                  <a:srgbClr val="0948CB"/>
                </a:solidFill>
              </a:rPr>
              <a:t>) and failure (blue) indicated by color. Notably, the </a:t>
            </a:r>
            <a:r>
              <a:rPr lang="en-US" sz="1800" dirty="0">
                <a:solidFill>
                  <a:srgbClr val="00B050"/>
                </a:solidFill>
              </a:rPr>
              <a:t>KSC LC 39A </a:t>
            </a:r>
            <a:r>
              <a:rPr lang="en-US" sz="1800" dirty="0">
                <a:solidFill>
                  <a:srgbClr val="0948CB"/>
                </a:solidFill>
              </a:rPr>
              <a:t>site has a 100% success rate for payload mass under 5500kg. Also, at every launch site , as payload mass increases , there is a higher chance of successful landing.</a:t>
            </a:r>
            <a:endParaRPr lang="en-US" sz="1800" dirty="0">
              <a:solidFill>
                <a:srgbClr val="0948CB"/>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83B01864-424F-115C-A93C-738700857F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0010" y="1443091"/>
            <a:ext cx="10687961" cy="385941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120253" y="1972152"/>
            <a:ext cx="3932238" cy="4053421"/>
          </a:xfrm>
          <a:prstGeom prst="rect">
            <a:avLst/>
          </a:prstGeom>
        </p:spPr>
        <p:txBody>
          <a:bodyPr>
            <a:normAutofit/>
          </a:bodyPr>
          <a:lstStyle/>
          <a:p>
            <a:pPr>
              <a:lnSpc>
                <a:spcPct val="100000"/>
              </a:lnSpc>
              <a:spcBef>
                <a:spcPts val="1400"/>
              </a:spcBef>
            </a:pPr>
            <a:r>
              <a:rPr lang="en-US" sz="2000" dirty="0"/>
              <a:t>Each bar shows the average success rate for missions to different orbits</a:t>
            </a:r>
            <a:r>
              <a:rPr lang="en-US" sz="2400" dirty="0"/>
              <a:t>. </a:t>
            </a:r>
            <a:r>
              <a:rPr lang="en-US" sz="2000" b="1" dirty="0">
                <a:solidFill>
                  <a:srgbClr val="0948CB"/>
                </a:solidFill>
              </a:rPr>
              <a:t>SSO,ES-L1, GEO and HEO</a:t>
            </a:r>
            <a:r>
              <a:rPr lang="en-US" sz="2000" dirty="0"/>
              <a:t> have the highest success, while </a:t>
            </a:r>
            <a:r>
              <a:rPr lang="en-US" sz="2000" b="1" dirty="0">
                <a:solidFill>
                  <a:srgbClr val="00B050"/>
                </a:solidFill>
              </a:rPr>
              <a:t>GTO,ISS,PO and LEO</a:t>
            </a:r>
            <a:r>
              <a:rPr lang="en-US" sz="2000" dirty="0"/>
              <a:t> have lower rates. </a:t>
            </a:r>
          </a:p>
          <a:p>
            <a:pPr>
              <a:lnSpc>
                <a:spcPct val="100000"/>
              </a:lnSpc>
              <a:spcBef>
                <a:spcPts val="1400"/>
              </a:spcBef>
            </a:pPr>
            <a:r>
              <a:rPr lang="en-US" sz="2000" dirty="0">
                <a:solidFill>
                  <a:schemeClr val="accent3">
                    <a:lumMod val="25000"/>
                  </a:schemeClr>
                </a:solidFill>
                <a:latin typeface="Abadi" panose="020B0604020104020204" pitchFamily="34" charset="0"/>
              </a:rPr>
              <a:t>Orbit with 0% success rate is </a:t>
            </a:r>
            <a:r>
              <a:rPr lang="en-US" sz="2000" b="1" dirty="0">
                <a:solidFill>
                  <a:srgbClr val="FF0000"/>
                </a:solidFill>
                <a:latin typeface="Abadi" panose="020B0604020104020204" pitchFamily="34" charset="0"/>
              </a:rPr>
              <a:t>SO</a:t>
            </a:r>
            <a:r>
              <a:rPr lang="en-US" sz="2000" b="1" dirty="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F36519C0-C4C7-0A0C-57A3-0EB5DE2621C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0010" y="1365662"/>
            <a:ext cx="7552707" cy="5061549"/>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5506975"/>
            <a:ext cx="9987147" cy="1083830"/>
          </a:xfrm>
          <a:prstGeom prst="rect">
            <a:avLst/>
          </a:prstGeom>
        </p:spPr>
        <p:txBody>
          <a:bodyPr>
            <a:normAutofit fontScale="92500" lnSpcReduction="10000"/>
          </a:bodyPr>
          <a:lstStyle/>
          <a:p>
            <a:pPr marL="0" indent="0">
              <a:lnSpc>
                <a:spcPct val="150000"/>
              </a:lnSpc>
              <a:spcBef>
                <a:spcPts val="1400"/>
              </a:spcBef>
              <a:buNone/>
            </a:pPr>
            <a:r>
              <a:rPr lang="en-US" sz="1600" dirty="0">
                <a:solidFill>
                  <a:srgbClr val="0948CB"/>
                </a:solidFill>
              </a:rPr>
              <a:t>This scatter plot shows how SpaceX flight numbers relate to orbit types, with color indicating mission success (</a:t>
            </a:r>
            <a:r>
              <a:rPr lang="en-US" sz="1600" dirty="0">
                <a:solidFill>
                  <a:schemeClr val="accent2"/>
                </a:solidFill>
              </a:rPr>
              <a:t>orange</a:t>
            </a:r>
            <a:r>
              <a:rPr lang="en-US" sz="1600" dirty="0">
                <a:solidFill>
                  <a:srgbClr val="0948CB"/>
                </a:solidFill>
              </a:rPr>
              <a:t>) or failure (blue). It reveals that as flight numbers increase, success becomes more common across most orbits - especially </a:t>
            </a:r>
            <a:r>
              <a:rPr lang="en-US" sz="1600" dirty="0">
                <a:solidFill>
                  <a:srgbClr val="FF0000"/>
                </a:solidFill>
              </a:rPr>
              <a:t>LEO </a:t>
            </a:r>
            <a:r>
              <a:rPr lang="en-US" sz="1600" dirty="0">
                <a:solidFill>
                  <a:srgbClr val="0948CB"/>
                </a:solidFill>
              </a:rPr>
              <a:t>and </a:t>
            </a:r>
            <a:r>
              <a:rPr lang="en-US" sz="1600" dirty="0">
                <a:solidFill>
                  <a:srgbClr val="FF0000"/>
                </a:solidFill>
              </a:rPr>
              <a:t>SSO</a:t>
            </a:r>
            <a:r>
              <a:rPr lang="en-US" sz="1600" dirty="0">
                <a:solidFill>
                  <a:srgbClr val="0948CB"/>
                </a:solidFill>
              </a:rPr>
              <a:t> - highlighting SpaceX’s growing reliability over time.</a:t>
            </a:r>
            <a:endParaRPr lang="en-US" sz="1600" dirty="0">
              <a:solidFill>
                <a:srgbClr val="0948CB"/>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1116C0D7-6B85-76CE-122B-98063BCCF5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0011" y="1380240"/>
            <a:ext cx="9987148" cy="4009776"/>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5584565"/>
            <a:ext cx="10238415" cy="734785"/>
          </a:xfrm>
          <a:prstGeom prst="rect">
            <a:avLst/>
          </a:prstGeom>
        </p:spPr>
        <p:txBody>
          <a:bodyPr>
            <a:normAutofit/>
          </a:bodyPr>
          <a:lstStyle/>
          <a:p>
            <a:pPr marL="0" indent="0">
              <a:lnSpc>
                <a:spcPct val="100000"/>
              </a:lnSpc>
              <a:spcBef>
                <a:spcPts val="1400"/>
              </a:spcBef>
              <a:buNone/>
            </a:pPr>
            <a:r>
              <a:rPr lang="en-US" sz="1800" dirty="0">
                <a:solidFill>
                  <a:srgbClr val="0948CB"/>
                </a:solidFill>
              </a:rPr>
              <a:t>Mission success seems more likely in </a:t>
            </a:r>
            <a:r>
              <a:rPr lang="en-US" sz="1800" b="1" dirty="0">
                <a:solidFill>
                  <a:srgbClr val="FF0000"/>
                </a:solidFill>
              </a:rPr>
              <a:t>SSO</a:t>
            </a:r>
            <a:r>
              <a:rPr lang="en-US" sz="1800" dirty="0">
                <a:solidFill>
                  <a:srgbClr val="0948CB"/>
                </a:solidFill>
              </a:rPr>
              <a:t> and </a:t>
            </a:r>
            <a:r>
              <a:rPr lang="en-US" sz="1800" b="1" dirty="0">
                <a:solidFill>
                  <a:srgbClr val="FF0000"/>
                </a:solidFill>
              </a:rPr>
              <a:t>LEO</a:t>
            </a:r>
            <a:r>
              <a:rPr lang="en-US" sz="1800" dirty="0">
                <a:solidFill>
                  <a:srgbClr val="0948CB"/>
                </a:solidFill>
              </a:rPr>
              <a:t>, especially with moderate payloads. </a:t>
            </a:r>
            <a:r>
              <a:rPr lang="en-US" sz="1800" b="1" dirty="0">
                <a:solidFill>
                  <a:srgbClr val="FF0000"/>
                </a:solidFill>
              </a:rPr>
              <a:t>GTO</a:t>
            </a:r>
            <a:r>
              <a:rPr lang="en-US" sz="1800" dirty="0">
                <a:solidFill>
                  <a:srgbClr val="0948CB"/>
                </a:solidFill>
              </a:rPr>
              <a:t> missions show more failures, possibly due to higher complexity or tighter launch constraints.</a:t>
            </a:r>
            <a:endParaRPr lang="en-US" sz="1800" dirty="0">
              <a:solidFill>
                <a:srgbClr val="0948CB"/>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7F5E964B-2973-278A-B277-E2C92C2E352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0010" y="1389412"/>
            <a:ext cx="10687961" cy="408729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952505"/>
            <a:ext cx="8991506" cy="816429"/>
          </a:xfrm>
          <a:prstGeom prst="rect">
            <a:avLst/>
          </a:prstGeom>
        </p:spPr>
        <p:txBody>
          <a:bodyPr>
            <a:normAutofit lnSpcReduction="10000"/>
          </a:bodyPr>
          <a:lstStyle/>
          <a:p>
            <a:pPr>
              <a:lnSpc>
                <a:spcPct val="100000"/>
              </a:lnSpc>
              <a:spcBef>
                <a:spcPts val="1400"/>
              </a:spcBef>
            </a:pPr>
            <a:r>
              <a:rPr lang="en-US" sz="1600" dirty="0">
                <a:solidFill>
                  <a:srgbClr val="0948CB"/>
                </a:solidFill>
              </a:rPr>
              <a:t>The line chart groups the data by year, computes the average success (where 1 = success, 0 = failure), and visualizes the trend using a line chart. The result shows a clear upward trajectory in success rate from 2013 to 2020.</a:t>
            </a:r>
            <a:endParaRPr lang="en-US" sz="1600" dirty="0">
              <a:solidFill>
                <a:srgbClr val="0948CB"/>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1A193C27-87BB-5849-CC9D-781BF8F416F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0010" y="1365662"/>
            <a:ext cx="10687961" cy="451377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195215"/>
            <a:ext cx="9745589" cy="576194"/>
          </a:xfrm>
          <a:prstGeom prst="rect">
            <a:avLst/>
          </a:prstGeom>
        </p:spPr>
        <p:txBody>
          <a:bodyPr>
            <a:normAutofit/>
          </a:bodyPr>
          <a:lstStyle/>
          <a:p>
            <a:pPr marL="0" indent="0">
              <a:lnSpc>
                <a:spcPct val="100000"/>
              </a:lnSpc>
              <a:spcBef>
                <a:spcPts val="1400"/>
              </a:spcBef>
              <a:buNone/>
            </a:pPr>
            <a:r>
              <a:rPr lang="en-US" sz="2200" dirty="0">
                <a:solidFill>
                  <a:srgbClr val="0948CB"/>
                </a:solidFill>
                <a:latin typeface="Abadi" panose="020B0604020104020204" pitchFamily="34" charset="0"/>
              </a:rPr>
              <a:t>Displaying the names of the unique launch sites in the space mission.</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0C38E9E6-D616-3B41-5AF7-AE18F04CD9FA}"/>
              </a:ext>
            </a:extLst>
          </p:cNvPr>
          <p:cNvPicPr>
            <a:picLocks noChangeAspect="1"/>
          </p:cNvPicPr>
          <p:nvPr/>
        </p:nvPicPr>
        <p:blipFill>
          <a:blip r:embed="rId3"/>
          <a:stretch>
            <a:fillRect/>
          </a:stretch>
        </p:blipFill>
        <p:spPr>
          <a:xfrm>
            <a:off x="770010" y="1484416"/>
            <a:ext cx="9874331" cy="357533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184732"/>
            <a:ext cx="9745589" cy="840841"/>
          </a:xfrm>
          <a:prstGeom prst="rect">
            <a:avLst/>
          </a:prstGeom>
        </p:spPr>
        <p:txBody>
          <a:bodyPr>
            <a:normAutofit/>
          </a:bodyPr>
          <a:lstStyle/>
          <a:p>
            <a:pPr marL="0" indent="0">
              <a:lnSpc>
                <a:spcPct val="100000"/>
              </a:lnSpc>
              <a:spcBef>
                <a:spcPts val="1400"/>
              </a:spcBef>
              <a:buNone/>
            </a:pPr>
            <a:r>
              <a:rPr lang="en-US" sz="2200" dirty="0">
                <a:solidFill>
                  <a:srgbClr val="0948CB"/>
                </a:solidFill>
                <a:latin typeface="Abadi" panose="020B0604020104020204" pitchFamily="34" charset="0"/>
              </a:rPr>
              <a:t>This is a SQL query of 5 records where launch sites names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19DF8A70-9918-C10E-94AC-8CEB65198AA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0010" y="1377537"/>
            <a:ext cx="10844058" cy="351735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514746"/>
            <a:ext cx="9745589" cy="700646"/>
          </a:xfrm>
          <a:prstGeom prst="rect">
            <a:avLst/>
          </a:prstGeom>
        </p:spPr>
        <p:txBody>
          <a:bodyPr>
            <a:normAutofit/>
          </a:bodyPr>
          <a:lstStyle/>
          <a:p>
            <a:pPr marL="0" indent="0">
              <a:lnSpc>
                <a:spcPct val="100000"/>
              </a:lnSpc>
              <a:spcBef>
                <a:spcPts val="1400"/>
              </a:spcBef>
              <a:buNone/>
            </a:pPr>
            <a:r>
              <a:rPr lang="en-US" sz="2200" dirty="0">
                <a:solidFill>
                  <a:srgbClr val="0948CB"/>
                </a:solidFill>
                <a:latin typeface="Abadi" panose="020B0604020104020204" pitchFamily="34" charset="0"/>
              </a:rPr>
              <a:t>This SQL query calculates the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EC04A87E-864D-9C78-8EAA-F3402C7ED1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0011" y="1613332"/>
            <a:ext cx="9632773" cy="249553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00639" y="4102181"/>
            <a:ext cx="9745589" cy="849829"/>
          </a:xfrm>
          <a:prstGeom prst="rect">
            <a:avLst/>
          </a:prstGeom>
        </p:spPr>
        <p:txBody>
          <a:bodyPr>
            <a:normAutofit/>
          </a:bodyPr>
          <a:lstStyle/>
          <a:p>
            <a:pPr marL="0" indent="0">
              <a:lnSpc>
                <a:spcPct val="100000"/>
              </a:lnSpc>
              <a:spcBef>
                <a:spcPts val="1400"/>
              </a:spcBef>
              <a:buNone/>
            </a:pPr>
            <a:r>
              <a:rPr lang="en-US" sz="2200" dirty="0">
                <a:solidFill>
                  <a:srgbClr val="0948CB"/>
                </a:solidFill>
                <a:latin typeface="Abadi" panose="020B0604020104020204" pitchFamily="34" charset="0"/>
              </a:rPr>
              <a:t>This SQL query calculates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34C1693B-A872-0523-D03E-C914E3C5CFC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0639" y="1633244"/>
            <a:ext cx="10060286" cy="227373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23205" y="4069691"/>
            <a:ext cx="9745589" cy="84314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rgbClr val="0948CB"/>
                </a:solidFill>
                <a:latin typeface="Abadi"/>
              </a:rPr>
              <a:t>Dates of the first successful landing outcome on ground pad.</a:t>
            </a:r>
            <a:endParaRPr lang="en-US" dirty="0">
              <a:solidFill>
                <a:srgbClr val="0948CB"/>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E332CF18-03AD-1056-F78D-E517871FA7C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54425" y="1674421"/>
            <a:ext cx="8892099" cy="212568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595751"/>
            <a:ext cx="9959343" cy="842206"/>
          </a:xfrm>
          <a:prstGeom prst="rect">
            <a:avLst/>
          </a:prstGeom>
        </p:spPr>
        <p:txBody>
          <a:bodyPr lIns="91440" tIns="45720" rIns="91440" bIns="45720" anchor="t">
            <a:normAutofit fontScale="92500" lnSpcReduction="10000"/>
          </a:bodyPr>
          <a:lstStyle/>
          <a:p>
            <a:pPr marL="0" indent="0">
              <a:lnSpc>
                <a:spcPct val="150000"/>
              </a:lnSpc>
              <a:spcBef>
                <a:spcPts val="1400"/>
              </a:spcBef>
              <a:buNone/>
            </a:pPr>
            <a:r>
              <a:rPr lang="en-US" sz="1800" dirty="0">
                <a:solidFill>
                  <a:srgbClr val="0948CB"/>
                </a:solidFill>
                <a:latin typeface="Abadi"/>
              </a:rPr>
              <a:t>Names of boosters which have successfully landed on drone ship and had payload mass greater than 4000 but less than 6000. </a:t>
            </a:r>
            <a:endParaRPr lang="en-US" sz="1800" dirty="0">
              <a:solidFill>
                <a:srgbClr val="0948CB"/>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794F3E67-9D98-0454-B361-210401B917E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0011" y="1420043"/>
            <a:ext cx="10515600" cy="305695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0" y="1377539"/>
            <a:ext cx="7150831" cy="527264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800" b="1" dirty="0">
                <a:solidFill>
                  <a:srgbClr val="0948CB"/>
                </a:solidFill>
                <a:latin typeface="Abadi" panose="020B0604020104020204" pitchFamily="34" charset="0"/>
              </a:rPr>
              <a:t>Summary of methodologies</a:t>
            </a:r>
          </a:p>
          <a:p>
            <a:pPr>
              <a:lnSpc>
                <a:spcPct val="100000"/>
              </a:lnSpc>
              <a:spcBef>
                <a:spcPts val="1400"/>
              </a:spcBef>
            </a:pPr>
            <a:r>
              <a:rPr lang="en-US" sz="1600" dirty="0">
                <a:solidFill>
                  <a:schemeClr val="accent3">
                    <a:lumMod val="25000"/>
                  </a:schemeClr>
                </a:solidFill>
                <a:latin typeface="Abadi" panose="020B0604020104020204" pitchFamily="34" charset="0"/>
              </a:rPr>
              <a:t>Data Collection</a:t>
            </a:r>
          </a:p>
          <a:p>
            <a:pPr>
              <a:lnSpc>
                <a:spcPct val="100000"/>
              </a:lnSpc>
              <a:spcBef>
                <a:spcPts val="1400"/>
              </a:spcBef>
            </a:pPr>
            <a:r>
              <a:rPr lang="en-US" sz="1600" dirty="0">
                <a:solidFill>
                  <a:schemeClr val="accent3">
                    <a:lumMod val="25000"/>
                  </a:schemeClr>
                </a:solidFill>
                <a:latin typeface="Abadi" panose="020B0604020104020204" pitchFamily="34" charset="0"/>
              </a:rPr>
              <a:t>Data Wrangling </a:t>
            </a:r>
          </a:p>
          <a:p>
            <a:pPr>
              <a:lnSpc>
                <a:spcPct val="100000"/>
              </a:lnSpc>
              <a:spcBef>
                <a:spcPts val="1400"/>
              </a:spcBef>
            </a:pPr>
            <a:r>
              <a:rPr lang="en-US" sz="1600" dirty="0">
                <a:solidFill>
                  <a:schemeClr val="accent3">
                    <a:lumMod val="25000"/>
                  </a:schemeClr>
                </a:solidFill>
                <a:latin typeface="Abadi" panose="020B0604020104020204" pitchFamily="34" charset="0"/>
              </a:rPr>
              <a:t>Exploratory Data Analysis with Data Visualization(EDA)</a:t>
            </a:r>
          </a:p>
          <a:p>
            <a:pPr>
              <a:lnSpc>
                <a:spcPct val="100000"/>
              </a:lnSpc>
              <a:spcBef>
                <a:spcPts val="1400"/>
              </a:spcBef>
            </a:pPr>
            <a:r>
              <a:rPr lang="en-US" sz="1600" dirty="0">
                <a:solidFill>
                  <a:schemeClr val="accent3">
                    <a:lumMod val="25000"/>
                  </a:schemeClr>
                </a:solidFill>
                <a:latin typeface="Abadi" panose="020B0604020104020204" pitchFamily="34" charset="0"/>
              </a:rPr>
              <a:t>EDA with SQL</a:t>
            </a:r>
          </a:p>
          <a:p>
            <a:pPr>
              <a:lnSpc>
                <a:spcPct val="100000"/>
              </a:lnSpc>
              <a:spcBef>
                <a:spcPts val="1400"/>
              </a:spcBef>
            </a:pPr>
            <a:r>
              <a:rPr lang="en-US" sz="1600" dirty="0">
                <a:solidFill>
                  <a:schemeClr val="accent3">
                    <a:lumMod val="25000"/>
                  </a:schemeClr>
                </a:solidFill>
                <a:latin typeface="Abadi" panose="020B0604020104020204" pitchFamily="34" charset="0"/>
              </a:rPr>
              <a:t>Interactive Map with Folium</a:t>
            </a:r>
          </a:p>
          <a:p>
            <a:pPr>
              <a:lnSpc>
                <a:spcPct val="100000"/>
              </a:lnSpc>
              <a:spcBef>
                <a:spcPts val="1400"/>
              </a:spcBef>
            </a:pPr>
            <a:r>
              <a:rPr lang="en-US" sz="1600" dirty="0">
                <a:solidFill>
                  <a:schemeClr val="accent3">
                    <a:lumMod val="25000"/>
                  </a:schemeClr>
                </a:solidFill>
                <a:latin typeface="Abadi" panose="020B0604020104020204" pitchFamily="34" charset="0"/>
              </a:rPr>
              <a:t>Dashboard with Plotly</a:t>
            </a:r>
          </a:p>
          <a:p>
            <a:pPr>
              <a:lnSpc>
                <a:spcPct val="100000"/>
              </a:lnSpc>
              <a:spcBef>
                <a:spcPts val="1400"/>
              </a:spcBef>
            </a:pPr>
            <a:r>
              <a:rPr lang="en-US" sz="1600" dirty="0">
                <a:solidFill>
                  <a:schemeClr val="accent3">
                    <a:lumMod val="25000"/>
                  </a:schemeClr>
                </a:solidFill>
                <a:latin typeface="Abadi" panose="020B0604020104020204" pitchFamily="34" charset="0"/>
              </a:rPr>
              <a:t>Predictive Analysis</a:t>
            </a:r>
          </a:p>
          <a:p>
            <a:pPr>
              <a:lnSpc>
                <a:spcPct val="100000"/>
              </a:lnSpc>
              <a:spcBef>
                <a:spcPts val="1400"/>
              </a:spcBef>
            </a:pPr>
            <a:r>
              <a:rPr lang="en-US" sz="1800" b="1" dirty="0">
                <a:solidFill>
                  <a:srgbClr val="0948CB"/>
                </a:solidFill>
                <a:latin typeface="Abadi" panose="020B0604020104020204" pitchFamily="34" charset="0"/>
              </a:rPr>
              <a:t>Summary of all Results</a:t>
            </a:r>
          </a:p>
          <a:p>
            <a:pPr>
              <a:lnSpc>
                <a:spcPct val="100000"/>
              </a:lnSpc>
              <a:spcBef>
                <a:spcPts val="1400"/>
              </a:spcBef>
            </a:pPr>
            <a:r>
              <a:rPr lang="en-US" sz="16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1600" dirty="0">
                <a:solidFill>
                  <a:schemeClr val="accent3">
                    <a:lumMod val="25000"/>
                  </a:schemeClr>
                </a:solidFill>
                <a:latin typeface="Abadi" panose="020B0604020104020204" pitchFamily="34" charset="0"/>
              </a:rPr>
              <a:t>Interactive Analytics Demo (screenshots)</a:t>
            </a:r>
          </a:p>
          <a:p>
            <a:pPr>
              <a:lnSpc>
                <a:spcPct val="100000"/>
              </a:lnSpc>
              <a:spcBef>
                <a:spcPts val="1400"/>
              </a:spcBef>
            </a:pPr>
            <a:r>
              <a:rPr lang="en-US" sz="1600" dirty="0">
                <a:solidFill>
                  <a:schemeClr val="accent3">
                    <a:lumMod val="25000"/>
                  </a:schemeClr>
                </a:solidFill>
                <a:latin typeface="Abadi" panose="020B0604020104020204" pitchFamily="34" charset="0"/>
              </a:rPr>
              <a:t>Predictive Analysis Results</a:t>
            </a: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83766" y="4867386"/>
            <a:ext cx="9745589" cy="1272158"/>
          </a:xfrm>
          <a:prstGeom prst="rect">
            <a:avLst/>
          </a:prstGeom>
        </p:spPr>
        <p:txBody>
          <a:bodyPr>
            <a:normAutofit/>
          </a:bodyPr>
          <a:lstStyle/>
          <a:p>
            <a:pPr marL="0" indent="0">
              <a:lnSpc>
                <a:spcPct val="150000"/>
              </a:lnSpc>
              <a:spcBef>
                <a:spcPts val="1400"/>
              </a:spcBef>
              <a:buNone/>
            </a:pPr>
            <a:r>
              <a:rPr lang="en-US" sz="1900" dirty="0">
                <a:solidFill>
                  <a:srgbClr val="0948CB"/>
                </a:solidFill>
                <a:latin typeface="Abadi" panose="020B0604020104020204" pitchFamily="34" charset="0"/>
              </a:rPr>
              <a:t>This SQL query counts SpaceX missions by their outcome type. Shows 98 clear successes, 1 in-flight failure, and 2 ambiguous cases(success-1, success(payload status unclear)).</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412E4629-377F-A14D-4877-3FD49C8649C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83766" y="1593111"/>
            <a:ext cx="10024660" cy="299076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13358" y="5162631"/>
            <a:ext cx="9745589" cy="549049"/>
          </a:xfrm>
          <a:prstGeom prst="rect">
            <a:avLst/>
          </a:prstGeom>
        </p:spPr>
        <p:txBody>
          <a:bodyPr>
            <a:normAutofit/>
          </a:bodyPr>
          <a:lstStyle/>
          <a:p>
            <a:pPr marL="0" indent="0">
              <a:lnSpc>
                <a:spcPct val="100000"/>
              </a:lnSpc>
              <a:spcBef>
                <a:spcPts val="1400"/>
              </a:spcBef>
              <a:buNone/>
            </a:pPr>
            <a:r>
              <a:rPr lang="en-US" sz="2200" dirty="0">
                <a:solidFill>
                  <a:srgbClr val="0948CB"/>
                </a:solidFill>
                <a:latin typeface="Abadi" panose="020B0604020104020204" pitchFamily="34" charset="0"/>
              </a:rPr>
              <a:t>Names of the different boosters which carried the maximum payload mass</a:t>
            </a:r>
            <a:r>
              <a:rPr lang="en-US" sz="2200" dirty="0">
                <a:solidFill>
                  <a:schemeClr val="accent3">
                    <a:lumMod val="25000"/>
                  </a:schemeClr>
                </a:solidFill>
                <a:latin typeface="Abadi" panose="020B0604020104020204" pitchFamily="34" charset="0"/>
              </a:rPr>
              <a:t>. </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41CEBCAF-587E-1883-534E-5B0D513F0EB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3358" y="1420844"/>
            <a:ext cx="9965283" cy="351304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671786"/>
            <a:ext cx="9745589" cy="1647564"/>
          </a:xfrm>
          <a:prstGeom prst="rect">
            <a:avLst/>
          </a:prstGeom>
        </p:spPr>
        <p:txBody>
          <a:bodyPr lIns="91440" tIns="45720" rIns="91440" bIns="45720" anchor="t">
            <a:normAutofit lnSpcReduction="10000"/>
          </a:bodyPr>
          <a:lstStyle/>
          <a:p>
            <a:pPr>
              <a:lnSpc>
                <a:spcPct val="150000"/>
              </a:lnSpc>
              <a:spcBef>
                <a:spcPts val="1400"/>
              </a:spcBef>
            </a:pPr>
            <a:r>
              <a:rPr lang="en-US" sz="1800" dirty="0">
                <a:solidFill>
                  <a:srgbClr val="0948CB"/>
                </a:solidFill>
                <a:latin typeface=""/>
                <a:cs typeface="Al Nile" pitchFamily="2" charset="-78"/>
              </a:rPr>
              <a:t>This SQL query task filters SpaceX launches from 2015 that failed to land on drone ships. It extracts the month from the date and displays the landing outcome, booster version, and launch site. Only two such failures occurred—in January and April—both using F9 v1.1 boosters at CCAFS LC-40.</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2870C551-87CC-111C-1AD3-9537CDC5879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0010" y="1671420"/>
            <a:ext cx="9745589" cy="248494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845132"/>
            <a:ext cx="9745589" cy="1582079"/>
          </a:xfrm>
          <a:prstGeom prst="rect">
            <a:avLst/>
          </a:prstGeom>
        </p:spPr>
        <p:txBody>
          <a:bodyPr lIns="91440" tIns="45720" rIns="91440" bIns="45720" anchor="t"/>
          <a:lstStyle/>
          <a:p>
            <a:pPr>
              <a:lnSpc>
                <a:spcPct val="150000"/>
              </a:lnSpc>
              <a:spcBef>
                <a:spcPts val="1400"/>
              </a:spcBef>
            </a:pPr>
            <a:r>
              <a:rPr lang="en-US" sz="1600" dirty="0">
                <a:solidFill>
                  <a:srgbClr val="0948CB"/>
                </a:solidFill>
                <a:latin typeface=""/>
              </a:rPr>
              <a:t>Between 2010 and 2017, SpaceX mostly did not attempt landings, focusing on launch reliability. Drone ship landings had mixed results - 5 successes and 5 failures - while ground pad landings were more successful. This period marked their transition from testing to mastering reusable rocket technology</a:t>
            </a:r>
            <a:r>
              <a:rPr lang="en-US" sz="1600" b="1" dirty="0">
                <a:solidFill>
                  <a:srgbClr val="0948CB"/>
                </a:solidFill>
                <a:latin typeface=""/>
              </a:rPr>
              <a:t>.</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639CD248-4D23-BF7E-FA45-D9EBAFD747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3154" y="1489517"/>
            <a:ext cx="9654638" cy="324873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545777"/>
            <a:ext cx="9745589" cy="1033153"/>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rgbClr val="0948CB"/>
                </a:solidFill>
                <a:latin typeface="Abadi"/>
                <a:ea typeface="+mn-lt"/>
                <a:cs typeface="+mn-lt"/>
              </a:rPr>
              <a:t>This map shows a folium</a:t>
            </a:r>
            <a:r>
              <a:rPr lang="en-US" sz="2200" dirty="0">
                <a:solidFill>
                  <a:srgbClr val="0948CB"/>
                </a:solidFill>
                <a:latin typeface="Abadi"/>
              </a:rPr>
              <a:t> map of the color-labeled launch outcomes on the map</a:t>
            </a:r>
            <a:endParaRPr lang="en-US" dirty="0">
              <a:solidFill>
                <a:srgbClr val="0948CB"/>
              </a:solidFill>
              <a:latin typeface="Abadi"/>
            </a:endParaRPr>
          </a:p>
          <a:p>
            <a:pPr>
              <a:lnSpc>
                <a:spcPct val="100000"/>
              </a:lnSpc>
              <a:spcBef>
                <a:spcPts val="1400"/>
              </a:spcBef>
            </a:pPr>
            <a:endParaRPr lang="en-US" sz="2200"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 Color labeled launch outcomes</a:t>
            </a:r>
          </a:p>
        </p:txBody>
      </p:sp>
      <p:pic>
        <p:nvPicPr>
          <p:cNvPr id="2" name="Picture 1">
            <a:extLst>
              <a:ext uri="{FF2B5EF4-FFF2-40B4-BE49-F238E27FC236}">
                <a16:creationId xmlns:a16="http://schemas.microsoft.com/office/drawing/2014/main" id="{3B97BDC4-1C02-E0DA-5DCB-9D282CEF73F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2827" y="1448789"/>
            <a:ext cx="10402783" cy="4191989"/>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6006129"/>
            <a:ext cx="9751527" cy="655928"/>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1900" dirty="0">
                <a:solidFill>
                  <a:srgbClr val="0948CB"/>
                </a:solidFill>
              </a:rPr>
              <a:t>This folium map shows two major SpaceX launch sites in the U.S. </a:t>
            </a:r>
            <a:r>
              <a:rPr lang="en-US" sz="1900" b="1" dirty="0">
                <a:solidFill>
                  <a:srgbClr val="00B050"/>
                </a:solidFill>
              </a:rPr>
              <a:t>VAFB SLC-4E</a:t>
            </a:r>
            <a:r>
              <a:rPr lang="en-US" sz="1900" dirty="0">
                <a:solidFill>
                  <a:srgbClr val="00B050"/>
                </a:solidFill>
              </a:rPr>
              <a:t> </a:t>
            </a:r>
            <a:r>
              <a:rPr lang="en-US" sz="1900" dirty="0">
                <a:solidFill>
                  <a:srgbClr val="0948CB"/>
                </a:solidFill>
              </a:rPr>
              <a:t>in California and </a:t>
            </a:r>
            <a:r>
              <a:rPr lang="en-US" sz="1900" b="1" dirty="0">
                <a:solidFill>
                  <a:srgbClr val="00B050"/>
                </a:solidFill>
              </a:rPr>
              <a:t>CCAFS LC-40</a:t>
            </a:r>
            <a:r>
              <a:rPr lang="en-US" sz="1900" dirty="0">
                <a:solidFill>
                  <a:srgbClr val="00B050"/>
                </a:solidFill>
              </a:rPr>
              <a:t> </a:t>
            </a:r>
            <a:r>
              <a:rPr lang="en-US" sz="1900" dirty="0">
                <a:solidFill>
                  <a:srgbClr val="0948CB"/>
                </a:solidFill>
              </a:rPr>
              <a:t>in Florida. Each marker displays the number of launches from that site</a:t>
            </a:r>
            <a:endParaRPr lang="en-US" sz="1900" dirty="0">
              <a:solidFill>
                <a:srgbClr val="0948CB"/>
              </a:solidFill>
              <a:latin typeface="Abadi"/>
            </a:endParaRP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a:t>
            </a:r>
          </a:p>
        </p:txBody>
      </p:sp>
      <p:pic>
        <p:nvPicPr>
          <p:cNvPr id="4" name="Picture 3">
            <a:extLst>
              <a:ext uri="{FF2B5EF4-FFF2-40B4-BE49-F238E27FC236}">
                <a16:creationId xmlns:a16="http://schemas.microsoft.com/office/drawing/2014/main" id="{E476257F-F28C-0FD1-C838-71C274C17F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1901" y="1409079"/>
            <a:ext cx="10323710" cy="429511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86979" y="5283365"/>
            <a:ext cx="10687792" cy="1484416"/>
          </a:xfrm>
          <a:prstGeom prst="rect">
            <a:avLst/>
          </a:prstGeom>
        </p:spPr>
        <p:txBody>
          <a:bodyPr lIns="91440" tIns="45720" rIns="91440" bIns="45720" anchor="t">
            <a:normAutofit/>
          </a:bodyPr>
          <a:lstStyle/>
          <a:p>
            <a:pPr>
              <a:lnSpc>
                <a:spcPct val="100000"/>
              </a:lnSpc>
              <a:spcBef>
                <a:spcPts val="1400"/>
              </a:spcBef>
            </a:pPr>
            <a:r>
              <a:rPr lang="en-US" sz="1600" dirty="0"/>
              <a:t>KSC LC-39A leads with 41.7% of all successful launches. This site is clearly SpaceX’s most reliable or frequently used for successful missions. KSC LC-39A is likely the preferred site for high-profile or heavy-lift missions, given its strong success record.</a:t>
            </a:r>
          </a:p>
          <a:p>
            <a:pPr>
              <a:lnSpc>
                <a:spcPct val="100000"/>
              </a:lnSpc>
              <a:spcBef>
                <a:spcPts val="1400"/>
              </a:spcBef>
            </a:pPr>
            <a:r>
              <a:rPr lang="en-US" sz="1600" dirty="0"/>
              <a:t>CCAFS SLC-40 trails with 12.5%, suggesting it's either less active or has a lower success rate.</a:t>
            </a:r>
            <a:endParaRPr lang="en-US" sz="16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344384"/>
            <a:ext cx="10515600" cy="7433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counts for all sites</a:t>
            </a:r>
          </a:p>
        </p:txBody>
      </p:sp>
      <p:pic>
        <p:nvPicPr>
          <p:cNvPr id="4" name="Picture 3">
            <a:extLst>
              <a:ext uri="{FF2B5EF4-FFF2-40B4-BE49-F238E27FC236}">
                <a16:creationId xmlns:a16="http://schemas.microsoft.com/office/drawing/2014/main" id="{45CCC1A1-B487-B8CC-A12D-8A4A8906C0D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6979" y="1282536"/>
            <a:ext cx="10970993" cy="397823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37144" y="5552910"/>
            <a:ext cx="10551583" cy="843149"/>
          </a:xfrm>
          <a:prstGeom prst="rect">
            <a:avLst/>
          </a:prstGeom>
        </p:spPr>
        <p:txBody>
          <a:bodyPr lIns="91440" tIns="45720" rIns="91440" bIns="45720" anchor="t">
            <a:normAutofit/>
          </a:bodyPr>
          <a:lstStyle/>
          <a:p>
            <a:pPr>
              <a:lnSpc>
                <a:spcPct val="100000"/>
              </a:lnSpc>
              <a:spcBef>
                <a:spcPts val="1400"/>
              </a:spcBef>
            </a:pPr>
            <a:r>
              <a:rPr lang="en-US" sz="1600" dirty="0"/>
              <a:t>Across all launch sites, a consistent pattern emerges: failure rates exceed success rates. Yet, this particular site stands out with a comparatively lower failure rate—an unexpected finding considering SpaceX’s broader reputation for high reliability.</a:t>
            </a: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166255"/>
            <a:ext cx="10515600" cy="9214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better failure vs success ratio </a:t>
            </a:r>
          </a:p>
        </p:txBody>
      </p:sp>
      <p:pic>
        <p:nvPicPr>
          <p:cNvPr id="2" name="Picture 1">
            <a:extLst>
              <a:ext uri="{FF2B5EF4-FFF2-40B4-BE49-F238E27FC236}">
                <a16:creationId xmlns:a16="http://schemas.microsoft.com/office/drawing/2014/main" id="{1903F84A-BB97-E2D1-23FD-4E9DE9BB7F8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4027" y="1296519"/>
            <a:ext cx="10551583" cy="4059251"/>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33065" y="1353787"/>
            <a:ext cx="10869127" cy="467178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1800" b="1" dirty="0">
                <a:solidFill>
                  <a:srgbClr val="0948CB"/>
                </a:solidFill>
                <a:latin typeface="Abadi" panose="020B0604020104020204" pitchFamily="34" charset="0"/>
              </a:rPr>
              <a:t>Project background and context</a:t>
            </a:r>
          </a:p>
          <a:p>
            <a:pPr marL="0" indent="0">
              <a:lnSpc>
                <a:spcPct val="160000"/>
              </a:lnSpc>
              <a:spcBef>
                <a:spcPts val="1400"/>
              </a:spcBef>
              <a:buNone/>
            </a:pPr>
            <a:r>
              <a:rPr lang="en-US" sz="1800" dirty="0">
                <a:solidFill>
                  <a:schemeClr val="accent3">
                    <a:lumMod val="25000"/>
                  </a:schemeClr>
                </a:solidFill>
                <a:latin typeface="Abadi" panose="020B0604020104020204" pitchFamily="34" charset="0"/>
              </a:rPr>
              <a:t>SpaceX is a private aerospace company that has revolutionize space technology, by making space travel affordable. The company advertises Falcon 9 rocket launches on its website, with a cost of $62m; other providers cost upward of $165m each , much of the savings is because SpaceX can reuse the first stage. Therefore, if we can determine if the first stage will land , we can determine the cost of a launch. For this project, we shall examine several machine learning models and then predict if SpaceX will reuse the first stage.</a:t>
            </a: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a:spcBef>
                <a:spcPts val="1400"/>
              </a:spcBef>
            </a:pPr>
            <a:r>
              <a:rPr lang="en-US" sz="1800" b="1" dirty="0">
                <a:solidFill>
                  <a:srgbClr val="0948CB"/>
                </a:solidFill>
                <a:latin typeface="Abadi" panose="020B0604020104020204" pitchFamily="34" charset="0"/>
              </a:rPr>
              <a:t>Questions to answer</a:t>
            </a:r>
            <a:endParaRPr lang="en-US" sz="1800" b="1" dirty="0">
              <a:solidFill>
                <a:srgbClr val="121619"/>
              </a:solidFill>
              <a:latin typeface="Abadi" panose="020B0604020104020204" pitchFamily="34" charset="0"/>
            </a:endParaRPr>
          </a:p>
          <a:p>
            <a:pPr marL="0" indent="0">
              <a:lnSpc>
                <a:spcPct val="110000"/>
              </a:lnSpc>
              <a:spcBef>
                <a:spcPts val="1400"/>
              </a:spcBef>
              <a:buNone/>
            </a:pPr>
            <a:r>
              <a:rPr lang="en-US" sz="1800" dirty="0">
                <a:solidFill>
                  <a:schemeClr val="accent3">
                    <a:lumMod val="25000"/>
                  </a:schemeClr>
                </a:solidFill>
                <a:latin typeface="Abadi" panose="020B0604020104020204" pitchFamily="34" charset="0"/>
              </a:rPr>
              <a:t>What is the best machine learning algorithm that can be used for binary classification in this case?</a:t>
            </a:r>
          </a:p>
          <a:p>
            <a:pPr marL="0" indent="0">
              <a:lnSpc>
                <a:spcPct val="110000"/>
              </a:lnSpc>
              <a:spcBef>
                <a:spcPts val="1400"/>
              </a:spcBef>
              <a:buNone/>
            </a:pPr>
            <a:r>
              <a:rPr lang="en-US" sz="1800" dirty="0">
                <a:solidFill>
                  <a:schemeClr val="accent3">
                    <a:lumMod val="25000"/>
                  </a:schemeClr>
                </a:solidFill>
                <a:latin typeface="Abadi" panose="020B0604020104020204" pitchFamily="34" charset="0"/>
              </a:rPr>
              <a:t>Doest the rate of successful landings increase over the years?</a:t>
            </a:r>
          </a:p>
          <a:p>
            <a:pPr marL="0" indent="0">
              <a:lnSpc>
                <a:spcPct val="110000"/>
              </a:lnSpc>
              <a:spcBef>
                <a:spcPts val="1400"/>
              </a:spcBef>
              <a:buNone/>
            </a:pPr>
            <a:r>
              <a:rPr lang="en-US" sz="1800" dirty="0">
                <a:solidFill>
                  <a:schemeClr val="accent3">
                    <a:lumMod val="25000"/>
                  </a:schemeClr>
                </a:solidFill>
                <a:latin typeface="Abadi" panose="020B0604020104020204" pitchFamily="34" charset="0"/>
              </a:rPr>
              <a:t>Is there a relationship between variables such as payload mass, launch site, number of flights , orbits and the success of the first stage landing?</a:t>
            </a:r>
            <a:endParaRPr lang="en-US" sz="1800" dirty="0">
              <a:solidFill>
                <a:srgbClr val="121619"/>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04689" y="1531917"/>
            <a:ext cx="3554792" cy="290945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From the chart, I observed that payloads between 2034kg and 5000kg have the highest success rate.</a:t>
            </a: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593766" y="225632"/>
            <a:ext cx="10760034" cy="7542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Outcome(all sites) </a:t>
            </a:r>
          </a:p>
        </p:txBody>
      </p:sp>
      <p:pic>
        <p:nvPicPr>
          <p:cNvPr id="2" name="Picture 1">
            <a:extLst>
              <a:ext uri="{FF2B5EF4-FFF2-40B4-BE49-F238E27FC236}">
                <a16:creationId xmlns:a16="http://schemas.microsoft.com/office/drawing/2014/main" id="{DE5C56AC-B86E-7AD0-8A25-2CB4339BA5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44435" y="3806040"/>
            <a:ext cx="8121006" cy="2909455"/>
          </a:xfrm>
          <a:prstGeom prst="rect">
            <a:avLst/>
          </a:prstGeom>
        </p:spPr>
      </p:pic>
      <p:pic>
        <p:nvPicPr>
          <p:cNvPr id="9" name="Picture 8">
            <a:extLst>
              <a:ext uri="{FF2B5EF4-FFF2-40B4-BE49-F238E27FC236}">
                <a16:creationId xmlns:a16="http://schemas.microsoft.com/office/drawing/2014/main" id="{B9881D8E-7D94-75E6-7BFC-2CE78826FCF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59481" y="1306267"/>
            <a:ext cx="8205960" cy="2416646"/>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211871" y="1584258"/>
            <a:ext cx="4383880" cy="3811588"/>
          </a:xfrm>
          <a:prstGeom prst="rect">
            <a:avLst/>
          </a:prstGeom>
        </p:spPr>
        <p:txBody>
          <a:bodyPr vert="horz" lIns="91440" tIns="45720" rIns="91440" bIns="45720" rtlCol="0" anchor="t">
            <a:norm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Decision Tree has the highest CV accuracy(0.8893), but its test accuracy drops a lot(0.667) , which suggest overfitting.  </a:t>
            </a:r>
          </a:p>
          <a:p>
            <a:pPr>
              <a:lnSpc>
                <a:spcPct val="100000"/>
              </a:lnSpc>
              <a:spcBef>
                <a:spcPts val="1400"/>
              </a:spcBef>
            </a:pPr>
            <a:r>
              <a:rPr lang="en-US" sz="1600" dirty="0">
                <a:solidFill>
                  <a:schemeClr val="accent3">
                    <a:lumMod val="25000"/>
                  </a:schemeClr>
                </a:solidFill>
                <a:latin typeface="Abadi" panose="020B0604020104020204" pitchFamily="34" charset="0"/>
              </a:rPr>
              <a:t>Logistic Regression, SVM and KNN all show equally good performance.</a:t>
            </a:r>
          </a:p>
          <a:p>
            <a:pPr>
              <a:lnSpc>
                <a:spcPct val="100000"/>
              </a:lnSpc>
              <a:spcBef>
                <a:spcPts val="1400"/>
              </a:spcBef>
            </a:pPr>
            <a:r>
              <a:rPr lang="en-US" sz="1600" dirty="0">
                <a:solidFill>
                  <a:schemeClr val="accent3">
                    <a:lumMod val="25000"/>
                  </a:schemeClr>
                </a:solidFill>
                <a:latin typeface="Abadi" panose="020B0604020104020204" pitchFamily="34" charset="0"/>
              </a:rPr>
              <a:t>However, I would pick Logistic regression because:</a:t>
            </a:r>
          </a:p>
          <a:p>
            <a:pPr>
              <a:lnSpc>
                <a:spcPct val="100000"/>
              </a:lnSpc>
              <a:spcBef>
                <a:spcPts val="1400"/>
              </a:spcBef>
            </a:pPr>
            <a:r>
              <a:rPr lang="en-US" sz="1600" dirty="0">
                <a:solidFill>
                  <a:schemeClr val="accent3">
                    <a:lumMod val="25000"/>
                  </a:schemeClr>
                </a:solidFill>
                <a:latin typeface="Abadi" panose="020B0604020104020204" pitchFamily="34" charset="0"/>
              </a:rPr>
              <a:t>Simple model, easiest to interpret and low computational cost  .</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91BC145A-B09E-CD13-29ED-498476CAEE6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17564" y="1431837"/>
            <a:ext cx="6762565" cy="3676510"/>
          </a:xfrm>
          <a:prstGeom prst="rect">
            <a:avLst/>
          </a:prstGeom>
        </p:spPr>
      </p:pic>
      <p:pic>
        <p:nvPicPr>
          <p:cNvPr id="3" name="Picture 2">
            <a:extLst>
              <a:ext uri="{FF2B5EF4-FFF2-40B4-BE49-F238E27FC236}">
                <a16:creationId xmlns:a16="http://schemas.microsoft.com/office/drawing/2014/main" id="{AD6B411E-B4FA-A6DA-CA19-E6F23B7D026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24589" y="5108347"/>
            <a:ext cx="7148514" cy="156811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288497" y="1460851"/>
            <a:ext cx="3523107" cy="4966360"/>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1800" dirty="0"/>
              <a:t>Based on the confusion matrix , we see that logistic regression can distinguish between the different classes. </a:t>
            </a:r>
            <a:r>
              <a:rPr lang="en-US" sz="1800" dirty="0">
                <a:solidFill>
                  <a:schemeClr val="accent3">
                    <a:lumMod val="25000"/>
                  </a:schemeClr>
                </a:solidFill>
                <a:latin typeface="Abadi" panose="020B0604020104020204" pitchFamily="34" charset="0"/>
              </a:rPr>
              <a:t> </a:t>
            </a:r>
          </a:p>
          <a:p>
            <a:r>
              <a:rPr lang="en-US" sz="1600" dirty="0"/>
              <a:t>True Postive(TP) - 12 (True label is landed, Predicted label is also landed)</a:t>
            </a:r>
          </a:p>
          <a:p>
            <a:r>
              <a:rPr lang="en-US" sz="1600" dirty="0"/>
              <a:t>False Postive(FP) - 3 (True label is not landed, Predicted label is landed)</a:t>
            </a:r>
          </a:p>
          <a:p>
            <a:r>
              <a:rPr lang="en-US" sz="1600" dirty="0"/>
              <a:t>The model is very good at detecting landings (Recall = 1.0)  it never misses a successful landing.</a:t>
            </a:r>
          </a:p>
          <a:p>
            <a:r>
              <a:rPr lang="en-US" sz="1600" dirty="0"/>
              <a:t>However, it makes some false positives (predicting “landed” when the rocket actually didn’t land).</a:t>
            </a:r>
          </a:p>
          <a:p>
            <a:r>
              <a:rPr lang="en-US" sz="1600" dirty="0"/>
              <a:t>This means the model is optimistic about landings, favoring recall over precision.</a:t>
            </a:r>
          </a:p>
          <a:p>
            <a:endParaRPr lang="en-US" sz="1600" dirty="0"/>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827671" y="375225"/>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2FB1AE5E-EC1E-D4AA-889B-76FDFB46800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49402" y="1318552"/>
            <a:ext cx="4809506" cy="3811588"/>
          </a:xfrm>
          <a:prstGeom prst="rect">
            <a:avLst/>
          </a:prstGeom>
        </p:spPr>
      </p:pic>
      <p:pic>
        <p:nvPicPr>
          <p:cNvPr id="3" name="Picture 2">
            <a:extLst>
              <a:ext uri="{FF2B5EF4-FFF2-40B4-BE49-F238E27FC236}">
                <a16:creationId xmlns:a16="http://schemas.microsoft.com/office/drawing/2014/main" id="{EAEDAE25-094F-22CB-436D-7BB0A4138D8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27895" y="2410691"/>
            <a:ext cx="2905215" cy="249240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561521" cy="3587595"/>
          </a:xfrm>
          <a:prstGeom prst="rect">
            <a:avLst/>
          </a:prstGeom>
        </p:spPr>
        <p:txBody>
          <a:bodyPr>
            <a:normAutofit/>
          </a:bodyPr>
          <a:lstStyle/>
          <a:p>
            <a:pPr>
              <a:lnSpc>
                <a:spcPct val="100000"/>
              </a:lnSpc>
              <a:spcBef>
                <a:spcPts val="1400"/>
              </a:spcBef>
            </a:pPr>
            <a:r>
              <a:rPr lang="en-US" sz="1600" b="1" dirty="0">
                <a:solidFill>
                  <a:schemeClr val="accent3">
                    <a:lumMod val="25000"/>
                  </a:schemeClr>
                </a:solidFill>
                <a:latin typeface="Candara" panose="020E0502030303020204" pitchFamily="34" charset="0"/>
              </a:rPr>
              <a:t>Logistic Regression, SVM and KNN all showed equally good performance</a:t>
            </a:r>
            <a:r>
              <a:rPr lang="en-US" sz="2400" b="1" dirty="0">
                <a:solidFill>
                  <a:schemeClr val="accent3">
                    <a:lumMod val="25000"/>
                  </a:schemeClr>
                </a:solidFill>
                <a:latin typeface="Candara" panose="020E0502030303020204" pitchFamily="34" charset="0"/>
              </a:rPr>
              <a:t>.</a:t>
            </a:r>
          </a:p>
          <a:p>
            <a:pPr>
              <a:lnSpc>
                <a:spcPct val="100000"/>
              </a:lnSpc>
              <a:spcBef>
                <a:spcPts val="1400"/>
              </a:spcBef>
            </a:pPr>
            <a:r>
              <a:rPr lang="en-US" sz="1600" b="1" dirty="0">
                <a:latin typeface="Candara" panose="020E0502030303020204" pitchFamily="34" charset="0"/>
              </a:rPr>
              <a:t>KSC LC-39A leads with 41.7% of all successful launches. This site is clearly SpaceX’s most reliable or frequently used for successful missions. KSC LC-39A is likely the preferred site for high-profile or heavy-lift missions, given its strong success record.</a:t>
            </a:r>
          </a:p>
          <a:p>
            <a:pPr>
              <a:lnSpc>
                <a:spcPct val="100000"/>
              </a:lnSpc>
              <a:spcBef>
                <a:spcPts val="1400"/>
              </a:spcBef>
            </a:pPr>
            <a:r>
              <a:rPr lang="en-US" sz="1600" b="1" dirty="0">
                <a:latin typeface="Candara" panose="020E0502030303020204" pitchFamily="34" charset="0"/>
              </a:rPr>
              <a:t>CCAFS SLC-40 trails with 12.5%, suggesting it's either less active or has a lower success rate. </a:t>
            </a:r>
          </a:p>
          <a:p>
            <a:pPr>
              <a:lnSpc>
                <a:spcPct val="100000"/>
              </a:lnSpc>
              <a:spcBef>
                <a:spcPts val="1400"/>
              </a:spcBef>
            </a:pPr>
            <a:r>
              <a:rPr lang="en-US" sz="1600" b="1" dirty="0">
                <a:solidFill>
                  <a:schemeClr val="accent3">
                    <a:lumMod val="25000"/>
                  </a:schemeClr>
                </a:solidFill>
                <a:latin typeface="Candara" panose="020E0502030303020204" pitchFamily="34" charset="0"/>
              </a:rPr>
              <a:t>Decision Tree has the highest CV accuracy(0.8893), but its test accuracy drops a lot(0.667) , which suggest overfitting.  </a:t>
            </a:r>
          </a:p>
          <a:p>
            <a:pPr>
              <a:lnSpc>
                <a:spcPct val="100000"/>
              </a:lnSpc>
              <a:spcBef>
                <a:spcPts val="1400"/>
              </a:spcBef>
            </a:pPr>
            <a:endParaRPr lang="en-US" sz="1600" b="1" dirty="0">
              <a:latin typeface="Candara" panose="020E0502030303020204" pitchFamily="34" charset="0"/>
            </a:endParaRPr>
          </a:p>
          <a:p>
            <a:pPr>
              <a:lnSpc>
                <a:spcPct val="100000"/>
              </a:lnSpc>
              <a:spcBef>
                <a:spcPts val="1400"/>
              </a:spcBef>
            </a:pPr>
            <a:endParaRPr lang="en-US" sz="1600" b="1" dirty="0">
              <a:solidFill>
                <a:schemeClr val="accent3">
                  <a:lumMod val="25000"/>
                </a:schemeClr>
              </a:solidFill>
              <a:latin typeface="Candara" panose="020E0502030303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47513" y="32358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2" name="Picture 1">
            <a:extLst>
              <a:ext uri="{FF2B5EF4-FFF2-40B4-BE49-F238E27FC236}">
                <a16:creationId xmlns:a16="http://schemas.microsoft.com/office/drawing/2014/main" id="{90060D2E-615C-F9E3-17F9-72D2BCFC0B0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2271014"/>
            <a:ext cx="6304743" cy="2620309"/>
          </a:xfrm>
          <a:prstGeom prst="rect">
            <a:avLst/>
          </a:prstGeom>
        </p:spPr>
      </p:pic>
      <p:pic>
        <p:nvPicPr>
          <p:cNvPr id="3" name="Picture 2">
            <a:extLst>
              <a:ext uri="{FF2B5EF4-FFF2-40B4-BE49-F238E27FC236}">
                <a16:creationId xmlns:a16="http://schemas.microsoft.com/office/drawing/2014/main" id="{04EE87DA-27BA-001A-B1AC-968E5E06079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77133" y="4115285"/>
            <a:ext cx="5572496" cy="2742715"/>
          </a:xfrm>
          <a:prstGeom prst="rect">
            <a:avLst/>
          </a:prstGeom>
        </p:spPr>
      </p:pic>
      <p:pic>
        <p:nvPicPr>
          <p:cNvPr id="4" name="Picture 3">
            <a:extLst>
              <a:ext uri="{FF2B5EF4-FFF2-40B4-BE49-F238E27FC236}">
                <a16:creationId xmlns:a16="http://schemas.microsoft.com/office/drawing/2014/main" id="{CFDD6EC1-B0F5-3A3D-CBE6-0D4AE3B490F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477133" y="1303418"/>
            <a:ext cx="5235302" cy="2742715"/>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359229" y="1330037"/>
            <a:ext cx="11098743" cy="533202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a:rPr>
              <a:t>Data collection methodology:</a:t>
            </a:r>
          </a:p>
          <a:p>
            <a:pPr lvl="1">
              <a:lnSpc>
                <a:spcPct val="100000"/>
              </a:lnSpc>
              <a:spcBef>
                <a:spcPts val="1400"/>
              </a:spcBef>
            </a:pPr>
            <a:r>
              <a:rPr lang="en-US" sz="1600" dirty="0">
                <a:solidFill>
                  <a:schemeClr val="bg2">
                    <a:lumMod val="50000"/>
                  </a:schemeClr>
                </a:solidFill>
                <a:latin typeface="Abadi"/>
              </a:rPr>
              <a:t>Using SpaceX Rest API</a:t>
            </a:r>
          </a:p>
          <a:p>
            <a:pPr lvl="1">
              <a:lnSpc>
                <a:spcPct val="100000"/>
              </a:lnSpc>
              <a:spcBef>
                <a:spcPts val="1400"/>
              </a:spcBef>
            </a:pPr>
            <a:r>
              <a:rPr lang="en-US" sz="1600" dirty="0">
                <a:solidFill>
                  <a:schemeClr val="bg2">
                    <a:lumMod val="50000"/>
                  </a:schemeClr>
                </a:solidFill>
                <a:latin typeface="Abadi"/>
              </a:rPr>
              <a:t>Using Web Scrapping from Wikipedia</a:t>
            </a:r>
          </a:p>
          <a:p>
            <a:pPr>
              <a:lnSpc>
                <a:spcPct val="100000"/>
              </a:lnSpc>
              <a:spcBef>
                <a:spcPts val="1400"/>
              </a:spcBef>
            </a:pPr>
            <a:r>
              <a:rPr lang="en-US" sz="1600" dirty="0">
                <a:solidFill>
                  <a:schemeClr val="accent3">
                    <a:lumMod val="25000"/>
                  </a:schemeClr>
                </a:solidFill>
                <a:latin typeface="Abadi"/>
              </a:rPr>
              <a:t>Perform data wrangling</a:t>
            </a:r>
          </a:p>
          <a:p>
            <a:pPr lvl="1">
              <a:lnSpc>
                <a:spcPct val="100000"/>
              </a:lnSpc>
              <a:spcBef>
                <a:spcPts val="1400"/>
              </a:spcBef>
            </a:pPr>
            <a:r>
              <a:rPr lang="en-US" sz="1600" dirty="0">
                <a:solidFill>
                  <a:schemeClr val="bg2">
                    <a:lumMod val="50000"/>
                  </a:schemeClr>
                </a:solidFill>
                <a:latin typeface="Abadi"/>
              </a:rPr>
              <a:t>Filtering the data</a:t>
            </a:r>
          </a:p>
          <a:p>
            <a:pPr lvl="1">
              <a:lnSpc>
                <a:spcPct val="100000"/>
              </a:lnSpc>
              <a:spcBef>
                <a:spcPts val="1400"/>
              </a:spcBef>
            </a:pPr>
            <a:r>
              <a:rPr lang="en-US" sz="1600" dirty="0">
                <a:solidFill>
                  <a:schemeClr val="bg2">
                    <a:lumMod val="50000"/>
                  </a:schemeClr>
                </a:solidFill>
                <a:latin typeface="Abadi"/>
              </a:rPr>
              <a:t>Dealing with missing values</a:t>
            </a:r>
          </a:p>
          <a:p>
            <a:pPr lvl="1">
              <a:lnSpc>
                <a:spcPct val="100000"/>
              </a:lnSpc>
              <a:spcBef>
                <a:spcPts val="1400"/>
              </a:spcBef>
            </a:pPr>
            <a:r>
              <a:rPr lang="en-US" sz="1600" dirty="0">
                <a:solidFill>
                  <a:schemeClr val="bg2">
                    <a:lumMod val="50000"/>
                  </a:schemeClr>
                </a:solidFill>
                <a:latin typeface="Abadi"/>
              </a:rPr>
              <a:t>Using One-hot encoding to convert categorical variable to numerical for easy model training.</a:t>
            </a:r>
          </a:p>
          <a:p>
            <a:pPr>
              <a:lnSpc>
                <a:spcPct val="100000"/>
              </a:lnSpc>
              <a:spcBef>
                <a:spcPts val="1400"/>
              </a:spcBef>
            </a:pPr>
            <a:r>
              <a:rPr lang="en-US" sz="1600" dirty="0">
                <a:solidFill>
                  <a:schemeClr val="accent3">
                    <a:lumMod val="25000"/>
                  </a:schemeClr>
                </a:solidFill>
                <a:latin typeface="Abadi"/>
              </a:rPr>
              <a:t>Perform exploratory data analysis (EDA) using visualization and SQL</a:t>
            </a:r>
          </a:p>
          <a:p>
            <a:pPr>
              <a:lnSpc>
                <a:spcPct val="100000"/>
              </a:lnSpc>
              <a:spcBef>
                <a:spcPts val="1400"/>
              </a:spcBef>
            </a:pPr>
            <a:r>
              <a:rPr lang="en-US" sz="1600" dirty="0">
                <a:solidFill>
                  <a:schemeClr val="accent3">
                    <a:lumMod val="25000"/>
                  </a:schemeClr>
                </a:solidFill>
                <a:latin typeface="Abadi"/>
              </a:rPr>
              <a:t>Perform interactive visual analytics using Folium and Plotly Dash</a:t>
            </a:r>
          </a:p>
          <a:p>
            <a:pPr>
              <a:lnSpc>
                <a:spcPct val="100000"/>
              </a:lnSpc>
              <a:spcBef>
                <a:spcPts val="1400"/>
              </a:spcBef>
            </a:pPr>
            <a:r>
              <a:rPr lang="en-US" sz="1600" dirty="0">
                <a:solidFill>
                  <a:schemeClr val="accent3">
                    <a:lumMod val="25000"/>
                  </a:schemeClr>
                </a:solidFill>
                <a:latin typeface="Abadi"/>
              </a:rPr>
              <a:t>Perform predictive analysis using classification models</a:t>
            </a:r>
          </a:p>
          <a:p>
            <a:pPr lvl="1">
              <a:lnSpc>
                <a:spcPct val="100000"/>
              </a:lnSpc>
              <a:spcBef>
                <a:spcPts val="1400"/>
              </a:spcBef>
            </a:pPr>
            <a:r>
              <a:rPr lang="en-US" sz="1600" dirty="0">
                <a:solidFill>
                  <a:schemeClr val="bg2">
                    <a:lumMod val="50000"/>
                  </a:schemeClr>
                </a:solidFill>
                <a:latin typeface="Abadi"/>
              </a:rPr>
              <a:t>Build, tune, evaluate classification models to ensure best results </a:t>
            </a:r>
          </a:p>
          <a:p>
            <a:pPr marL="0" indent="0">
              <a:lnSpc>
                <a:spcPct val="120000"/>
              </a:lnSpc>
              <a:spcBef>
                <a:spcPts val="1400"/>
              </a:spcBef>
              <a:buNone/>
            </a:pPr>
            <a:endParaRPr lang="en-US" sz="16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43078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3803279"/>
          </a:xfrm>
          <a:prstGeom prst="rect">
            <a:avLst/>
          </a:prstGeom>
        </p:spPr>
        <p:txBody>
          <a:bodyPr/>
          <a:lstStyle/>
          <a:p>
            <a:pPr>
              <a:lnSpc>
                <a:spcPct val="100000"/>
              </a:lnSpc>
              <a:spcBef>
                <a:spcPts val="1400"/>
              </a:spcBef>
              <a:buFont typeface="Wingdings" pitchFamily="2" charset="2"/>
              <a:buChar char="§"/>
            </a:pPr>
            <a:r>
              <a:rPr lang="en-US" sz="2200" dirty="0">
                <a:solidFill>
                  <a:schemeClr val="accent3">
                    <a:lumMod val="25000"/>
                  </a:schemeClr>
                </a:solidFill>
                <a:latin typeface="Abadi" panose="020B0604020104020204" pitchFamily="34" charset="0"/>
              </a:rPr>
              <a:t>Data collection involved API requests from SpaceX and Web Scraping from tables in SpaceX’s Wikipedia website. </a:t>
            </a:r>
          </a:p>
          <a:p>
            <a:pPr>
              <a:lnSpc>
                <a:spcPct val="100000"/>
              </a:lnSpc>
              <a:spcBef>
                <a:spcPts val="1400"/>
              </a:spcBef>
              <a:buFont typeface="Wingdings" pitchFamily="2" charset="2"/>
              <a:buChar char="§"/>
            </a:pPr>
            <a:r>
              <a:rPr lang="en-US" sz="2200" dirty="0">
                <a:solidFill>
                  <a:schemeClr val="accent3">
                    <a:lumMod val="25000"/>
                  </a:schemeClr>
                </a:solidFill>
                <a:latin typeface="Abadi" panose="020B0604020104020204" pitchFamily="34" charset="0"/>
              </a:rPr>
              <a:t>Data Columns are obtained by using SpaceX REST API.</a:t>
            </a:r>
          </a:p>
          <a:p>
            <a:pPr>
              <a:lnSpc>
                <a:spcPct val="100000"/>
              </a:lnSpc>
              <a:spcBef>
                <a:spcPts val="1400"/>
              </a:spcBef>
              <a:buFont typeface="Wingdings" pitchFamily="2" charset="2"/>
              <a:buChar char="§"/>
            </a:pPr>
            <a:r>
              <a:rPr lang="en-US" sz="2200" dirty="0">
                <a:solidFill>
                  <a:schemeClr val="accent3">
                    <a:lumMod val="25000"/>
                  </a:schemeClr>
                </a:solidFill>
                <a:latin typeface="Abadi" panose="020B0604020104020204" pitchFamily="34" charset="0"/>
              </a:rPr>
              <a:t>Data columns were : Flight No. , Launch site, Payload Mass , Orbit, among others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185667" y="1443673"/>
            <a:ext cx="7317065" cy="4875677"/>
          </a:xfrm>
          <a:prstGeom prst="rect">
            <a:avLst/>
          </a:prstGeom>
        </p:spPr>
        <p:txBody>
          <a:bodyPr vert="horz" lIns="91440" tIns="45720" rIns="91440" bIns="45720" rtlCol="0" anchor="t">
            <a:normAutofit/>
          </a:bodyPr>
          <a:lstStyle/>
          <a:p>
            <a:pPr>
              <a:lnSpc>
                <a:spcPct val="100000"/>
              </a:lnSpc>
              <a:spcBef>
                <a:spcPts val="1400"/>
              </a:spcBef>
              <a:buFont typeface="Wingdings" pitchFamily="2" charset="2"/>
              <a:buChar char="Ø"/>
            </a:pPr>
            <a:r>
              <a:rPr lang="en-US" sz="1800" dirty="0">
                <a:solidFill>
                  <a:schemeClr val="accent3">
                    <a:lumMod val="25000"/>
                  </a:schemeClr>
                </a:solidFill>
                <a:latin typeface="Abadi" panose="020B0604020104020204" pitchFamily="34" charset="0"/>
              </a:rPr>
              <a:t>Requesting rocket launch data from SpaceX API.</a:t>
            </a:r>
          </a:p>
          <a:p>
            <a:pPr>
              <a:lnSpc>
                <a:spcPct val="100000"/>
              </a:lnSpc>
              <a:spcBef>
                <a:spcPts val="1400"/>
              </a:spcBef>
              <a:buFont typeface="Wingdings" pitchFamily="2" charset="2"/>
              <a:buChar char="Ø"/>
            </a:pPr>
            <a:r>
              <a:rPr lang="en-US" sz="1800" dirty="0">
                <a:solidFill>
                  <a:schemeClr val="accent3">
                    <a:lumMod val="25000"/>
                  </a:schemeClr>
                </a:solidFill>
                <a:latin typeface="Abadi" panose="020B0604020104020204" pitchFamily="34" charset="0"/>
              </a:rPr>
              <a:t>Decoding the response content using .json() and turning it into a dataframe using .json_normalize().</a:t>
            </a:r>
          </a:p>
          <a:p>
            <a:pPr>
              <a:lnSpc>
                <a:spcPct val="100000"/>
              </a:lnSpc>
              <a:spcBef>
                <a:spcPts val="1400"/>
              </a:spcBef>
              <a:buFont typeface="Wingdings" pitchFamily="2" charset="2"/>
              <a:buChar char="Ø"/>
            </a:pPr>
            <a:r>
              <a:rPr lang="en-US" sz="1800" dirty="0">
                <a:solidFill>
                  <a:schemeClr val="accent3">
                    <a:lumMod val="25000"/>
                  </a:schemeClr>
                </a:solidFill>
                <a:latin typeface="Abadi" panose="020B0604020104020204" pitchFamily="34" charset="0"/>
              </a:rPr>
              <a:t>Requesting needed info about the launches from SpaceX API by applying custom functions.</a:t>
            </a:r>
          </a:p>
          <a:p>
            <a:pPr>
              <a:lnSpc>
                <a:spcPct val="100000"/>
              </a:lnSpc>
              <a:spcBef>
                <a:spcPts val="1400"/>
              </a:spcBef>
              <a:buFont typeface="Wingdings" pitchFamily="2" charset="2"/>
              <a:buChar char="Ø"/>
            </a:pPr>
            <a:r>
              <a:rPr lang="en-US" sz="1800" dirty="0">
                <a:solidFill>
                  <a:schemeClr val="accent3">
                    <a:lumMod val="25000"/>
                  </a:schemeClr>
                </a:solidFill>
                <a:latin typeface="Abadi" panose="020B0604020104020204" pitchFamily="34" charset="0"/>
              </a:rPr>
              <a:t>Constructing data we have obtained into a dictionary.</a:t>
            </a:r>
          </a:p>
          <a:p>
            <a:pPr>
              <a:lnSpc>
                <a:spcPct val="100000"/>
              </a:lnSpc>
              <a:spcBef>
                <a:spcPts val="1400"/>
              </a:spcBef>
              <a:buFont typeface="Wingdings" pitchFamily="2" charset="2"/>
              <a:buChar char="Ø"/>
            </a:pPr>
            <a:r>
              <a:rPr lang="en-US" sz="1800" dirty="0">
                <a:solidFill>
                  <a:schemeClr val="accent3">
                    <a:lumMod val="25000"/>
                  </a:schemeClr>
                </a:solidFill>
                <a:latin typeface="Abadi" panose="020B0604020104020204" pitchFamily="34" charset="0"/>
              </a:rPr>
              <a:t>Creating a dataframe from the dictionary.</a:t>
            </a:r>
          </a:p>
          <a:p>
            <a:pPr>
              <a:lnSpc>
                <a:spcPct val="100000"/>
              </a:lnSpc>
              <a:spcBef>
                <a:spcPts val="1400"/>
              </a:spcBef>
              <a:buFont typeface="Wingdings" pitchFamily="2" charset="2"/>
              <a:buChar char="Ø"/>
            </a:pPr>
            <a:r>
              <a:rPr lang="en-US" sz="1800" dirty="0">
                <a:solidFill>
                  <a:schemeClr val="accent3">
                    <a:lumMod val="25000"/>
                  </a:schemeClr>
                </a:solidFill>
                <a:latin typeface="Abadi" panose="020B0604020104020204" pitchFamily="34" charset="0"/>
              </a:rPr>
              <a:t>Filtering the dataframe to only include Falcon9 Launches , remove Falcon 1.</a:t>
            </a:r>
          </a:p>
          <a:p>
            <a:pPr>
              <a:lnSpc>
                <a:spcPct val="100000"/>
              </a:lnSpc>
              <a:spcBef>
                <a:spcPts val="1400"/>
              </a:spcBef>
              <a:buFont typeface="Wingdings" pitchFamily="2" charset="2"/>
              <a:buChar char="Ø"/>
            </a:pPr>
            <a:r>
              <a:rPr lang="en-US" sz="1800" dirty="0">
                <a:solidFill>
                  <a:schemeClr val="accent3">
                    <a:lumMod val="25000"/>
                  </a:schemeClr>
                </a:solidFill>
                <a:latin typeface="Abadi" panose="020B0604020104020204" pitchFamily="34" charset="0"/>
              </a:rPr>
              <a:t>Replace missing values of Payload Mass column with calculated mean for this column.</a:t>
            </a:r>
          </a:p>
          <a:p>
            <a:pPr>
              <a:lnSpc>
                <a:spcPct val="100000"/>
              </a:lnSpc>
              <a:spcBef>
                <a:spcPts val="1400"/>
              </a:spcBef>
              <a:buFont typeface="Wingdings" pitchFamily="2" charset="2"/>
              <a:buChar char="Ø"/>
            </a:pPr>
            <a:r>
              <a:rPr lang="en-US" sz="1800" dirty="0">
                <a:solidFill>
                  <a:schemeClr val="accent3">
                    <a:lumMod val="25000"/>
                  </a:schemeClr>
                </a:solidFill>
                <a:latin typeface="Abadi" panose="020B0604020104020204" pitchFamily="34" charset="0"/>
              </a:rPr>
              <a:t>Exported the data to CSV.</a:t>
            </a:r>
          </a:p>
          <a:p>
            <a:pPr>
              <a:lnSpc>
                <a:spcPct val="100000"/>
              </a:lnSpc>
              <a:spcBef>
                <a:spcPts val="1400"/>
              </a:spcBef>
              <a:buFont typeface="Wingdings" pitchFamily="2" charset="2"/>
              <a:buChar char="Ø"/>
            </a:pPr>
            <a:endParaRPr lang="en-US" sz="1800" dirty="0">
              <a:solidFill>
                <a:schemeClr val="accent3">
                  <a:lumMod val="25000"/>
                </a:schemeClr>
              </a:solidFill>
              <a:latin typeface="Abadi" panose="020B0604020104020204" pitchFamily="34" charset="0"/>
            </a:endParaRPr>
          </a:p>
          <a:p>
            <a:pPr>
              <a:lnSpc>
                <a:spcPct val="100000"/>
              </a:lnSpc>
              <a:spcBef>
                <a:spcPts val="1400"/>
              </a:spcBef>
              <a:buFont typeface="Wingdings" pitchFamily="2" charset="2"/>
              <a:buChar char="Ø"/>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marL="0" indent="0">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532028"/>
            <a:ext cx="8328467" cy="4341146"/>
          </a:xfrm>
          <a:prstGeom prst="rect">
            <a:avLst/>
          </a:prstGeom>
        </p:spPr>
        <p:txBody>
          <a:bodyPr lIns="91440" tIns="45720" rIns="91440" bIns="45720" anchor="t">
            <a:noAutofit/>
          </a:bodyPr>
          <a:lstStyle/>
          <a:p>
            <a:pPr>
              <a:lnSpc>
                <a:spcPct val="100000"/>
              </a:lnSpc>
              <a:spcBef>
                <a:spcPts val="1400"/>
              </a:spcBef>
              <a:buFont typeface="Wingdings" pitchFamily="2" charset="2"/>
              <a:buChar char="Ø"/>
            </a:pPr>
            <a:r>
              <a:rPr lang="en-US" sz="2000" dirty="0">
                <a:solidFill>
                  <a:schemeClr val="accent3">
                    <a:lumMod val="25000"/>
                  </a:schemeClr>
                </a:solidFill>
                <a:latin typeface="Abadi"/>
              </a:rPr>
              <a:t>Request falcon 9 launch data from Wikipedia</a:t>
            </a:r>
          </a:p>
          <a:p>
            <a:pPr>
              <a:lnSpc>
                <a:spcPct val="100000"/>
              </a:lnSpc>
              <a:spcBef>
                <a:spcPts val="1400"/>
              </a:spcBef>
              <a:buFont typeface="Wingdings" pitchFamily="2" charset="2"/>
              <a:buChar char="Ø"/>
            </a:pPr>
            <a:r>
              <a:rPr lang="en-US" sz="2000" dirty="0">
                <a:solidFill>
                  <a:schemeClr val="accent3">
                    <a:lumMod val="25000"/>
                  </a:schemeClr>
                </a:solidFill>
                <a:latin typeface="Abadi"/>
              </a:rPr>
              <a:t>Creating a Beautiful Soup object from the HTML response.</a:t>
            </a:r>
          </a:p>
          <a:p>
            <a:pPr>
              <a:lnSpc>
                <a:spcPct val="100000"/>
              </a:lnSpc>
              <a:spcBef>
                <a:spcPts val="1400"/>
              </a:spcBef>
              <a:buFont typeface="Wingdings" pitchFamily="2" charset="2"/>
              <a:buChar char="Ø"/>
            </a:pPr>
            <a:r>
              <a:rPr lang="en-US" sz="2000" dirty="0">
                <a:solidFill>
                  <a:schemeClr val="accent3">
                    <a:lumMod val="25000"/>
                  </a:schemeClr>
                </a:solidFill>
                <a:latin typeface="Abadi"/>
              </a:rPr>
              <a:t>Extracting all column names from the HTML table header.</a:t>
            </a:r>
          </a:p>
          <a:p>
            <a:pPr>
              <a:lnSpc>
                <a:spcPct val="100000"/>
              </a:lnSpc>
              <a:spcBef>
                <a:spcPts val="1400"/>
              </a:spcBef>
              <a:buFont typeface="Wingdings" pitchFamily="2" charset="2"/>
              <a:buChar char="Ø"/>
            </a:pPr>
            <a:r>
              <a:rPr lang="en-US" sz="2000" dirty="0">
                <a:solidFill>
                  <a:schemeClr val="accent3">
                    <a:lumMod val="25000"/>
                  </a:schemeClr>
                </a:solidFill>
                <a:latin typeface="Abadi"/>
              </a:rPr>
              <a:t>Collecting the data by parsing the HTML tables</a:t>
            </a:r>
          </a:p>
          <a:p>
            <a:pPr>
              <a:lnSpc>
                <a:spcPct val="100000"/>
              </a:lnSpc>
              <a:spcBef>
                <a:spcPts val="1400"/>
              </a:spcBef>
              <a:buFont typeface="Wingdings" pitchFamily="2" charset="2"/>
              <a:buChar char="Ø"/>
            </a:pPr>
            <a:r>
              <a:rPr lang="en-US" sz="2000" dirty="0">
                <a:solidFill>
                  <a:schemeClr val="accent3">
                    <a:lumMod val="25000"/>
                  </a:schemeClr>
                </a:solidFill>
                <a:latin typeface="Abadi"/>
              </a:rPr>
              <a:t>Constructing data we have obtained into a dictionary.</a:t>
            </a:r>
          </a:p>
          <a:p>
            <a:pPr>
              <a:lnSpc>
                <a:spcPct val="100000"/>
              </a:lnSpc>
              <a:spcBef>
                <a:spcPts val="1400"/>
              </a:spcBef>
              <a:buFont typeface="Wingdings" pitchFamily="2" charset="2"/>
              <a:buChar char="Ø"/>
            </a:pPr>
            <a:r>
              <a:rPr lang="en-US" sz="2000" dirty="0">
                <a:solidFill>
                  <a:schemeClr val="accent3">
                    <a:lumMod val="25000"/>
                  </a:schemeClr>
                </a:solidFill>
                <a:latin typeface="Abadi"/>
              </a:rPr>
              <a:t>Creating a data frame from the dictionary.</a:t>
            </a:r>
          </a:p>
          <a:p>
            <a:pPr>
              <a:lnSpc>
                <a:spcPct val="100000"/>
              </a:lnSpc>
              <a:spcBef>
                <a:spcPts val="1400"/>
              </a:spcBef>
              <a:buFont typeface="Wingdings" pitchFamily="2" charset="2"/>
              <a:buChar char="Ø"/>
            </a:pPr>
            <a:r>
              <a:rPr lang="en-US" sz="2000" dirty="0">
                <a:solidFill>
                  <a:schemeClr val="accent3">
                    <a:lumMod val="25000"/>
                  </a:schemeClr>
                </a:solidFill>
                <a:latin typeface="Abadi"/>
              </a:rPr>
              <a:t>Exporting the data to CSV.</a:t>
            </a:r>
          </a:p>
          <a:p>
            <a:pPr>
              <a:lnSpc>
                <a:spcPct val="100000"/>
              </a:lnSpc>
              <a:spcBef>
                <a:spcPts val="1400"/>
              </a:spcBef>
              <a:buFont typeface="Wingdings" pitchFamily="2" charset="2"/>
              <a:buChar char="Ø"/>
            </a:pPr>
            <a:endParaRPr lang="en-US" sz="2000" dirty="0">
              <a:solidFill>
                <a:schemeClr val="accent3">
                  <a:lumMod val="25000"/>
                </a:schemeClr>
              </a:solidFill>
              <a:latin typeface="Abadi"/>
            </a:endParaRPr>
          </a:p>
          <a:p>
            <a:pPr>
              <a:lnSpc>
                <a:spcPct val="100000"/>
              </a:lnSpc>
              <a:spcBef>
                <a:spcPts val="1400"/>
              </a:spcBef>
              <a:buFont typeface="Wingdings" pitchFamily="2" charset="2"/>
              <a:buChar char="Ø"/>
            </a:pPr>
            <a:endParaRPr lang="en-US" sz="1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2068</TotalTime>
  <Words>2343</Words>
  <Application>Microsoft Macintosh PowerPoint</Application>
  <PresentationFormat>Widescreen</PresentationFormat>
  <Paragraphs>254</Paragraphs>
  <Slides>46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Candara</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Microsoft Office User</cp:lastModifiedBy>
  <cp:revision>203</cp:revision>
  <dcterms:created xsi:type="dcterms:W3CDTF">2021-04-29T18:58:34Z</dcterms:created>
  <dcterms:modified xsi:type="dcterms:W3CDTF">2025-08-26T13:40:14Z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